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73" r:id="rId6"/>
    <p:sldId id="258" r:id="rId7"/>
    <p:sldId id="259" r:id="rId8"/>
    <p:sldId id="261" r:id="rId9"/>
    <p:sldId id="262" r:id="rId10"/>
    <p:sldId id="263" r:id="rId11"/>
    <p:sldId id="264" r:id="rId12"/>
    <p:sldId id="265" r:id="rId13"/>
    <p:sldId id="269" r:id="rId14"/>
    <p:sldId id="270" r:id="rId15"/>
    <p:sldId id="271" r:id="rId16"/>
    <p:sldId id="268" r:id="rId17"/>
    <p:sldId id="267" r:id="rId18"/>
    <p:sldId id="272"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10BEF1-1407-4CAA-BB22-4F6EA3728983}">
          <p14:sldIdLst>
            <p14:sldId id="257"/>
          </p14:sldIdLst>
        </p14:section>
        <p14:section name="Untitled Section" id="{32305E4C-48A9-40F3-8A72-D200DB8A9ECE}">
          <p14:sldIdLst>
            <p14:sldId id="273"/>
            <p14:sldId id="258"/>
            <p14:sldId id="259"/>
            <p14:sldId id="261"/>
            <p14:sldId id="262"/>
            <p14:sldId id="263"/>
            <p14:sldId id="264"/>
            <p14:sldId id="265"/>
            <p14:sldId id="269"/>
            <p14:sldId id="270"/>
            <p14:sldId id="271"/>
            <p14:sldId id="268"/>
            <p14:sldId id="267"/>
            <p14:sldId id="272"/>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21-11-2023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11/21/2023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11/21/2023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11/21/2023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11/21/2023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11/21/2023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11/21/2023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11/21/2023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11/21/2023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11/21/2023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11/21/2023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11/21/2023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11/21/2023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RAVI93467666@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rive.google.com/file/d/1er28ACuTCPVC7WXCI1zCfYpSE_zfi76g/view?usp=drivesdk" TargetMode="External"/><Relationship Id="rId2" Type="http://schemas.openxmlformats.org/officeDocument/2006/relationships/hyperlink" Target="https://drive.google.com/file/d/1gb-cdJb6Dc-zti11M9QVdEmTfX0irzQM/view?usp=drivesd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0103" y="639098"/>
            <a:ext cx="10994637" cy="1091380"/>
          </a:xfrm>
        </p:spPr>
        <p:txBody>
          <a:bodyPr>
            <a:normAutofit/>
          </a:bodyPr>
          <a:lstStyle/>
          <a:p>
            <a:r>
              <a:rPr lang="en-GB" sz="3600" dirty="0"/>
              <a:t>Student </a:t>
            </a:r>
            <a:r>
              <a:rPr lang="en-GB" dirty="0"/>
              <a:t>Details</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407205" y="2290916"/>
            <a:ext cx="12192000" cy="4320384"/>
          </a:xfrm>
        </p:spPr>
        <p:txBody>
          <a:bodyPr>
            <a:normAutofit/>
          </a:bodyPr>
          <a:lstStyle/>
          <a:p>
            <a:r>
              <a:rPr lang="en-GB" sz="2000" dirty="0">
                <a:solidFill>
                  <a:schemeClr val="tx1"/>
                </a:solidFill>
                <a:cs typeface="Times New Roman" panose="02020603050405020304" pitchFamily="18" charset="0"/>
              </a:rPr>
              <a:t>Name:					SAALE RAVI</a:t>
            </a:r>
          </a:p>
          <a:p>
            <a:r>
              <a:rPr lang="en-GB" sz="2000" dirty="0">
                <a:solidFill>
                  <a:schemeClr val="tx1"/>
                </a:solidFill>
                <a:cs typeface="Times New Roman" panose="02020603050405020304" pitchFamily="18" charset="0"/>
              </a:rPr>
              <a:t>SKILLBUILD Email ID: 	</a:t>
            </a:r>
            <a:r>
              <a:rPr lang="en-GB" sz="2000" dirty="0">
                <a:solidFill>
                  <a:schemeClr val="tx1"/>
                </a:solidFill>
                <a:cs typeface="Times New Roman" panose="02020603050405020304" pitchFamily="18" charset="0"/>
                <a:hlinkClick r:id="rId2"/>
              </a:rPr>
              <a:t>RAVI93467666@GMAIL.COM</a:t>
            </a:r>
            <a:endParaRPr lang="en-GB" sz="2000" dirty="0">
              <a:solidFill>
                <a:schemeClr val="tx1"/>
              </a:solidFill>
              <a:cs typeface="Times New Roman" panose="02020603050405020304" pitchFamily="18" charset="0"/>
            </a:endParaRPr>
          </a:p>
          <a:p>
            <a:r>
              <a:rPr lang="en-GB" sz="2000" dirty="0">
                <a:solidFill>
                  <a:schemeClr val="tx1"/>
                </a:solidFill>
                <a:cs typeface="Times New Roman" panose="02020603050405020304" pitchFamily="18" charset="0"/>
              </a:rPr>
              <a:t>COLLEGE NAME:			ST PETERS ENGINEERING COLLEGE,HYDERABAD</a:t>
            </a:r>
          </a:p>
          <a:p>
            <a:r>
              <a:rPr lang="en-GB" sz="2000" dirty="0">
                <a:solidFill>
                  <a:schemeClr val="tx1"/>
                </a:solidFill>
                <a:cs typeface="Times New Roman" panose="02020603050405020304" pitchFamily="18" charset="0"/>
              </a:rPr>
              <a:t>COLLEGE STATE:			TELANGANA</a:t>
            </a:r>
          </a:p>
          <a:p>
            <a:r>
              <a:rPr lang="en-GB" sz="2000" dirty="0">
                <a:solidFill>
                  <a:schemeClr val="tx1"/>
                </a:solidFill>
                <a:cs typeface="Times New Roman" panose="02020603050405020304" pitchFamily="18" charset="0"/>
              </a:rPr>
              <a:t>INTERNSHIP DOMAIN:	CYBER SECURITY</a:t>
            </a:r>
          </a:p>
          <a:p>
            <a:r>
              <a:rPr lang="en-GB" sz="2000" dirty="0">
                <a:solidFill>
                  <a:schemeClr val="tx1"/>
                </a:solidFill>
                <a:cs typeface="Times New Roman" panose="02020603050405020304" pitchFamily="18" charset="0"/>
              </a:rPr>
              <a:t>START AND END DATE:	(13-10-2023 TO 26-11-2023)		</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4B3DE6E5-EFCB-5628-8CDC-3DCE2C0C5529}"/>
              </a:ext>
            </a:extLst>
          </p:cNvPr>
          <p:cNvPicPr>
            <a:picLocks noChangeAspect="1"/>
          </p:cNvPicPr>
          <p:nvPr/>
        </p:nvPicPr>
        <p:blipFill rotWithShape="1">
          <a:blip r:embed="rId3"/>
          <a:srcRect l="5363" t="4231" r="7784" b="9964"/>
          <a:stretch/>
        </p:blipFill>
        <p:spPr>
          <a:xfrm rot="16200000">
            <a:off x="9222067" y="1078546"/>
            <a:ext cx="1991517" cy="1931339"/>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DB0678-2922-4CC0-9798-E828B79938E7}"/>
              </a:ext>
            </a:extLst>
          </p:cNvPr>
          <p:cNvSpPr txBox="1"/>
          <p:nvPr/>
        </p:nvSpPr>
        <p:spPr>
          <a:xfrm>
            <a:off x="577516" y="898358"/>
            <a:ext cx="7603958" cy="954107"/>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Project overview :-</a:t>
            </a: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Hiding message in an image</a:t>
            </a:r>
          </a:p>
        </p:txBody>
      </p:sp>
      <p:sp>
        <p:nvSpPr>
          <p:cNvPr id="5" name="TextBox 4">
            <a:extLst>
              <a:ext uri="{FF2B5EF4-FFF2-40B4-BE49-F238E27FC236}">
                <a16:creationId xmlns:a16="http://schemas.microsoft.com/office/drawing/2014/main" id="{2FCDCF20-EBD4-0020-F285-833EFE19AB2D}"/>
              </a:ext>
            </a:extLst>
          </p:cNvPr>
          <p:cNvSpPr txBox="1"/>
          <p:nvPr/>
        </p:nvSpPr>
        <p:spPr>
          <a:xfrm>
            <a:off x="978567" y="1852465"/>
            <a:ext cx="6448599" cy="4247317"/>
          </a:xfrm>
          <a:prstGeom prst="rect">
            <a:avLst/>
          </a:prstGeom>
          <a:noFill/>
        </p:spPr>
        <p:txBody>
          <a:bodyPr wrap="square" rtlCol="0">
            <a:spAutoFit/>
          </a:bodyPr>
          <a:lstStyle/>
          <a:p>
            <a:r>
              <a:rPr lang="en-IN" sz="1800" dirty="0">
                <a:latin typeface="Times New Roman" panose="02020603050405020304" pitchFamily="18" charset="0"/>
                <a:cs typeface="Times New Roman" panose="02020603050405020304" pitchFamily="18" charset="0"/>
              </a:rPr>
              <a:t> </a:t>
            </a:r>
            <a:r>
              <a:rPr lang="en-IN" sz="1800" b="1" dirty="0">
                <a:latin typeface="Times New Roman" panose="02020603050405020304" pitchFamily="18" charset="0"/>
                <a:cs typeface="Times New Roman" panose="02020603050405020304" pitchFamily="18" charset="0"/>
              </a:rPr>
              <a:t>Hiding message in an image </a:t>
            </a:r>
            <a:r>
              <a:rPr lang="en-IN" sz="1800" dirty="0">
                <a:latin typeface="Times New Roman" panose="02020603050405020304" pitchFamily="18" charset="0"/>
                <a:cs typeface="Times New Roman" panose="02020603050405020304" pitchFamily="18" charset="0"/>
              </a:rPr>
              <a:t>:-</a:t>
            </a:r>
          </a:p>
          <a:p>
            <a:endParaRPr lang="en-IN" dirty="0"/>
          </a:p>
          <a:p>
            <a:pPr marL="285750" indent="-285750" algn="just">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import cv2</a:t>
            </a:r>
            <a:r>
              <a:rPr lang="en-IN" dirty="0">
                <a:latin typeface="Times New Roman" panose="02020603050405020304" pitchFamily="18" charset="0"/>
                <a:cs typeface="Times New Roman" panose="02020603050405020304" pitchFamily="18" charset="0"/>
              </a:rPr>
              <a:t> :- It </a:t>
            </a:r>
            <a:r>
              <a:rPr lang="en-US" b="0" i="0" dirty="0">
                <a:solidFill>
                  <a:srgbClr val="0F0F0F"/>
                </a:solidFill>
                <a:effectLst/>
                <a:latin typeface="Times New Roman" panose="02020603050405020304" pitchFamily="18" charset="0"/>
                <a:cs typeface="Times New Roman" panose="02020603050405020304" pitchFamily="18" charset="0"/>
              </a:rPr>
              <a:t>is used to import the OpenCV library. OpenCV (Open Source Computer Vision Library) is an open-source computer vision and machine learning software library. It provides various tools and functions that allow developers to work with images and videos, perform image processing tasks, computer vision applications, and more.</a:t>
            </a:r>
          </a:p>
          <a:p>
            <a:pPr marL="285750" indent="-285750" algn="just">
              <a:buFont typeface="Arial" panose="020B0604020202020204" pitchFamily="34" charset="0"/>
              <a:buChar char="•"/>
            </a:pPr>
            <a:endParaRPr lang="en-US" b="0" i="0" dirty="0">
              <a:solidFill>
                <a:srgbClr val="0F0F0F"/>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u="sng" dirty="0">
                <a:solidFill>
                  <a:srgbClr val="0F0F0F"/>
                </a:solidFill>
                <a:latin typeface="Times New Roman" panose="02020603050405020304" pitchFamily="18" charset="0"/>
                <a:cs typeface="Times New Roman" panose="02020603050405020304" pitchFamily="18" charset="0"/>
              </a:rPr>
              <a:t>import </a:t>
            </a:r>
            <a:r>
              <a:rPr lang="en-US" b="1" u="sng" dirty="0" err="1">
                <a:solidFill>
                  <a:srgbClr val="0F0F0F"/>
                </a:solidFill>
                <a:latin typeface="Times New Roman" panose="02020603050405020304" pitchFamily="18" charset="0"/>
                <a:cs typeface="Times New Roman" panose="02020603050405020304" pitchFamily="18" charset="0"/>
              </a:rPr>
              <a:t>os</a:t>
            </a:r>
            <a:r>
              <a:rPr lang="en-US" b="1" u="sng" dirty="0">
                <a:solidFill>
                  <a:srgbClr val="0F0F0F"/>
                </a:solidFill>
                <a:latin typeface="Times New Roman" panose="02020603050405020304" pitchFamily="18" charset="0"/>
                <a:cs typeface="Times New Roman" panose="02020603050405020304" pitchFamily="18" charset="0"/>
              </a:rPr>
              <a:t> </a:t>
            </a:r>
            <a:r>
              <a:rPr lang="en-US" dirty="0">
                <a:solidFill>
                  <a:srgbClr val="0F0F0F"/>
                </a:solidFill>
                <a:latin typeface="Times New Roman" panose="02020603050405020304" pitchFamily="18" charset="0"/>
                <a:cs typeface="Times New Roman" panose="02020603050405020304" pitchFamily="18" charset="0"/>
              </a:rPr>
              <a:t>:- It </a:t>
            </a:r>
            <a:r>
              <a:rPr lang="en-US" b="0" i="0" dirty="0">
                <a:solidFill>
                  <a:srgbClr val="0F0F0F"/>
                </a:solidFill>
                <a:effectLst/>
                <a:latin typeface="Times New Roman" panose="02020603050405020304" pitchFamily="18" charset="0"/>
                <a:cs typeface="Times New Roman" panose="02020603050405020304" pitchFamily="18" charset="0"/>
              </a:rPr>
              <a:t>is versatile and can be used for various file and directory-related operations in a platform-independent manner.</a:t>
            </a:r>
          </a:p>
          <a:p>
            <a:pPr algn="just"/>
            <a:endParaRPr lang="en-US" u="sng" dirty="0">
              <a:solidFill>
                <a:srgbClr val="0F0F0F"/>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0F0F0F"/>
                </a:solidFill>
                <a:latin typeface="Times New Roman" panose="02020603050405020304" pitchFamily="18" charset="0"/>
                <a:cs typeface="Times New Roman" panose="02020603050405020304" pitchFamily="18" charset="0"/>
              </a:rPr>
              <a:t>Here, </a:t>
            </a:r>
            <a:r>
              <a:rPr lang="en-US" dirty="0" err="1">
                <a:solidFill>
                  <a:srgbClr val="0F0F0F"/>
                </a:solidFill>
                <a:latin typeface="Times New Roman" panose="02020603050405020304" pitchFamily="18" charset="0"/>
                <a:cs typeface="Times New Roman" panose="02020603050405020304" pitchFamily="18" charset="0"/>
              </a:rPr>
              <a:t>img</a:t>
            </a:r>
            <a:r>
              <a:rPr lang="en-US" dirty="0">
                <a:solidFill>
                  <a:srgbClr val="0F0F0F"/>
                </a:solidFill>
                <a:latin typeface="Times New Roman" panose="02020603050405020304" pitchFamily="18" charset="0"/>
                <a:cs typeface="Times New Roman" panose="02020603050405020304" pitchFamily="18" charset="0"/>
              </a:rPr>
              <a:t> is equal to flower.jpg file and that can be read by using cv2.imread.</a:t>
            </a:r>
            <a:endParaRPr lang="en-US" i="0" dirty="0">
              <a:solidFill>
                <a:srgbClr val="0F0F0F"/>
              </a:solidFill>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F6CBC734-E1F4-D4FB-4F5B-E416788C3A61}"/>
              </a:ext>
            </a:extLst>
          </p:cNvPr>
          <p:cNvPicPr>
            <a:picLocks noChangeAspect="1"/>
          </p:cNvPicPr>
          <p:nvPr/>
        </p:nvPicPr>
        <p:blipFill>
          <a:blip r:embed="rId2"/>
          <a:stretch>
            <a:fillRect/>
          </a:stretch>
        </p:blipFill>
        <p:spPr>
          <a:xfrm>
            <a:off x="8181474" y="2091166"/>
            <a:ext cx="2951747" cy="1884957"/>
          </a:xfrm>
          <a:prstGeom prst="rect">
            <a:avLst/>
          </a:prstGeom>
        </p:spPr>
      </p:pic>
      <p:pic>
        <p:nvPicPr>
          <p:cNvPr id="11" name="Picture 10">
            <a:extLst>
              <a:ext uri="{FF2B5EF4-FFF2-40B4-BE49-F238E27FC236}">
                <a16:creationId xmlns:a16="http://schemas.microsoft.com/office/drawing/2014/main" id="{01E19EEC-E2B1-6367-6520-0BA13C283AC4}"/>
              </a:ext>
            </a:extLst>
          </p:cNvPr>
          <p:cNvPicPr>
            <a:picLocks noChangeAspect="1"/>
          </p:cNvPicPr>
          <p:nvPr/>
        </p:nvPicPr>
        <p:blipFill>
          <a:blip r:embed="rId3"/>
          <a:stretch>
            <a:fillRect/>
          </a:stretch>
        </p:blipFill>
        <p:spPr>
          <a:xfrm>
            <a:off x="8181473" y="4214824"/>
            <a:ext cx="3497180" cy="1884957"/>
          </a:xfrm>
          <a:prstGeom prst="rect">
            <a:avLst/>
          </a:prstGeom>
        </p:spPr>
      </p:pic>
    </p:spTree>
    <p:extLst>
      <p:ext uri="{BB962C8B-B14F-4D97-AF65-F5344CB8AC3E}">
        <p14:creationId xmlns:p14="http://schemas.microsoft.com/office/powerpoint/2010/main" val="3727407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D33698-4A43-0CCC-B6FE-0F66E301EB52}"/>
              </a:ext>
            </a:extLst>
          </p:cNvPr>
          <p:cNvSpPr txBox="1"/>
          <p:nvPr/>
        </p:nvSpPr>
        <p:spPr>
          <a:xfrm>
            <a:off x="593558" y="994611"/>
            <a:ext cx="4876800" cy="2308324"/>
          </a:xfrm>
          <a:prstGeom prst="rect">
            <a:avLst/>
          </a:prstGeom>
          <a:noFill/>
        </p:spPr>
        <p:txBody>
          <a:bodyPr wrap="square" rtlCol="0">
            <a:spAutoFit/>
          </a:bodyPr>
          <a:lstStyle/>
          <a:p>
            <a:pPr algn="just"/>
            <a:r>
              <a:rPr lang="en-IN" b="1" u="sng" dirty="0">
                <a:latin typeface="Times New Roman" panose="02020603050405020304" pitchFamily="18" charset="0"/>
                <a:cs typeface="Times New Roman" panose="02020603050405020304" pitchFamily="18" charset="0"/>
              </a:rPr>
              <a:t>Encrypted image</a:t>
            </a:r>
            <a:r>
              <a:rPr lang="en-IN" dirty="0">
                <a:latin typeface="Times New Roman" panose="02020603050405020304" pitchFamily="18" charset="0"/>
                <a:cs typeface="Times New Roman" panose="02020603050405020304" pitchFamily="18" charset="0"/>
              </a:rPr>
              <a:t> :- </a:t>
            </a:r>
            <a:r>
              <a:rPr lang="en-US" b="0" i="0" dirty="0">
                <a:solidFill>
                  <a:srgbClr val="0F0F0F"/>
                </a:solidFill>
                <a:effectLst/>
                <a:latin typeface="Times New Roman" panose="02020603050405020304" pitchFamily="18" charset="0"/>
                <a:cs typeface="Times New Roman" panose="02020603050405020304" pitchFamily="18" charset="0"/>
              </a:rPr>
              <a:t>Encryption is the process of transforming information (plaintext) into a different format (ciphertext) using a specific algorithm and a secret key. The purpose of encryption is to ensure confidentiality, making the original information unreadable to unauthorized users.</a:t>
            </a:r>
          </a:p>
          <a:p>
            <a:endParaRPr lang="en-IN" b="1" dirty="0"/>
          </a:p>
        </p:txBody>
      </p:sp>
      <p:pic>
        <p:nvPicPr>
          <p:cNvPr id="4" name="Picture 3">
            <a:extLst>
              <a:ext uri="{FF2B5EF4-FFF2-40B4-BE49-F238E27FC236}">
                <a16:creationId xmlns:a16="http://schemas.microsoft.com/office/drawing/2014/main" id="{E75A75B2-AA9D-2D68-1372-4EE59B0463C7}"/>
              </a:ext>
            </a:extLst>
          </p:cNvPr>
          <p:cNvPicPr>
            <a:picLocks noChangeAspect="1"/>
          </p:cNvPicPr>
          <p:nvPr/>
        </p:nvPicPr>
        <p:blipFill>
          <a:blip r:embed="rId2"/>
          <a:stretch>
            <a:fillRect/>
          </a:stretch>
        </p:blipFill>
        <p:spPr>
          <a:xfrm>
            <a:off x="992203" y="3132683"/>
            <a:ext cx="3804385" cy="3476664"/>
          </a:xfrm>
          <a:prstGeom prst="rect">
            <a:avLst/>
          </a:prstGeom>
        </p:spPr>
      </p:pic>
      <p:sp>
        <p:nvSpPr>
          <p:cNvPr id="6" name="TextBox 5">
            <a:extLst>
              <a:ext uri="{FF2B5EF4-FFF2-40B4-BE49-F238E27FC236}">
                <a16:creationId xmlns:a16="http://schemas.microsoft.com/office/drawing/2014/main" id="{0F52B989-1AD2-12A1-3EFB-BEC1BA786325}"/>
              </a:ext>
            </a:extLst>
          </p:cNvPr>
          <p:cNvSpPr txBox="1"/>
          <p:nvPr/>
        </p:nvSpPr>
        <p:spPr>
          <a:xfrm>
            <a:off x="5839326" y="994611"/>
            <a:ext cx="6096000" cy="1754326"/>
          </a:xfrm>
          <a:prstGeom prst="rect">
            <a:avLst/>
          </a:prstGeom>
          <a:noFill/>
        </p:spPr>
        <p:txBody>
          <a:bodyPr wrap="square">
            <a:spAutoFit/>
          </a:bodyPr>
          <a:lstStyle/>
          <a:p>
            <a:pPr marL="285750" indent="-285750" algn="just">
              <a:buFont typeface="Arial" panose="020B0604020202020204" pitchFamily="34" charset="0"/>
              <a:buChar char="•"/>
            </a:pPr>
            <a:r>
              <a:rPr lang="en-IN" b="1" u="sng" dirty="0">
                <a:latin typeface="Times New Roman" panose="02020603050405020304" pitchFamily="18" charset="0"/>
                <a:cs typeface="Times New Roman" panose="02020603050405020304" pitchFamily="18" charset="0"/>
              </a:rPr>
              <a:t>Decrypted message</a:t>
            </a:r>
            <a:r>
              <a:rPr lang="en-IN" dirty="0">
                <a:latin typeface="Times New Roman" panose="02020603050405020304" pitchFamily="18" charset="0"/>
                <a:cs typeface="Times New Roman" panose="02020603050405020304" pitchFamily="18" charset="0"/>
              </a:rPr>
              <a:t> :-</a:t>
            </a:r>
          </a:p>
          <a:p>
            <a:pPr algn="just"/>
            <a:r>
              <a:rPr lang="en-IN" b="1" u="sng" dirty="0">
                <a:latin typeface="Times New Roman" panose="02020603050405020304" pitchFamily="18" charset="0"/>
                <a:cs typeface="Times New Roman" panose="02020603050405020304" pitchFamily="18" charset="0"/>
              </a:rPr>
              <a:t> </a:t>
            </a:r>
            <a:r>
              <a:rPr lang="en-US" b="0" i="0" dirty="0">
                <a:solidFill>
                  <a:srgbClr val="0F0F0F"/>
                </a:solidFill>
                <a:effectLst/>
                <a:latin typeface="Times New Roman" panose="02020603050405020304" pitchFamily="18" charset="0"/>
                <a:cs typeface="Times New Roman" panose="02020603050405020304" pitchFamily="18" charset="0"/>
              </a:rPr>
              <a:t>In steganography, after retrieving a </a:t>
            </a:r>
            <a:r>
              <a:rPr lang="en-US" b="0" i="0" dirty="0" err="1">
                <a:solidFill>
                  <a:srgbClr val="0F0F0F"/>
                </a:solidFill>
                <a:effectLst/>
                <a:latin typeface="Times New Roman" panose="02020603050405020304" pitchFamily="18" charset="0"/>
                <a:cs typeface="Times New Roman" panose="02020603050405020304" pitchFamily="18" charset="0"/>
              </a:rPr>
              <a:t>steganographically</a:t>
            </a:r>
            <a:r>
              <a:rPr lang="en-US" b="0" i="0" dirty="0">
                <a:solidFill>
                  <a:srgbClr val="0F0F0F"/>
                </a:solidFill>
                <a:effectLst/>
                <a:latin typeface="Times New Roman" panose="02020603050405020304" pitchFamily="18" charset="0"/>
                <a:cs typeface="Times New Roman" panose="02020603050405020304" pitchFamily="18" charset="0"/>
              </a:rPr>
              <a:t> hidden message from an image, you would typically need to decrypt the message if it was encrypted before being embedded.</a:t>
            </a:r>
          </a:p>
          <a:p>
            <a:pPr algn="just"/>
            <a:r>
              <a:rPr lang="en-IN" dirty="0">
                <a:latin typeface="Times New Roman" panose="02020603050405020304" pitchFamily="18" charset="0"/>
                <a:cs typeface="Times New Roman" panose="02020603050405020304" pitchFamily="18" charset="0"/>
              </a:rPr>
              <a:t>It decrypts the entered message after encryption of image is done.</a:t>
            </a:r>
          </a:p>
        </p:txBody>
      </p:sp>
      <p:pic>
        <p:nvPicPr>
          <p:cNvPr id="8" name="Picture 7">
            <a:extLst>
              <a:ext uri="{FF2B5EF4-FFF2-40B4-BE49-F238E27FC236}">
                <a16:creationId xmlns:a16="http://schemas.microsoft.com/office/drawing/2014/main" id="{F20D7A8A-B77E-5909-044F-7DB7BA1D6198}"/>
              </a:ext>
            </a:extLst>
          </p:cNvPr>
          <p:cNvPicPr>
            <a:picLocks noChangeAspect="1"/>
          </p:cNvPicPr>
          <p:nvPr/>
        </p:nvPicPr>
        <p:blipFill>
          <a:blip r:embed="rId3"/>
          <a:stretch>
            <a:fillRect/>
          </a:stretch>
        </p:blipFill>
        <p:spPr>
          <a:xfrm>
            <a:off x="6095999" y="3110360"/>
            <a:ext cx="5103798" cy="3258356"/>
          </a:xfrm>
          <a:prstGeom prst="rect">
            <a:avLst/>
          </a:prstGeom>
        </p:spPr>
      </p:pic>
    </p:spTree>
    <p:extLst>
      <p:ext uri="{BB962C8B-B14F-4D97-AF65-F5344CB8AC3E}">
        <p14:creationId xmlns:p14="http://schemas.microsoft.com/office/powerpoint/2010/main" val="590062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1A08E2-7AFF-1587-CF4A-49D735581D67}"/>
              </a:ext>
            </a:extLst>
          </p:cNvPr>
          <p:cNvSpPr txBox="1"/>
          <p:nvPr/>
        </p:nvSpPr>
        <p:spPr>
          <a:xfrm>
            <a:off x="581192" y="702156"/>
            <a:ext cx="11029616" cy="1188720"/>
          </a:xfrm>
          <a:prstGeom prst="rect">
            <a:avLst/>
          </a:prstGeom>
        </p:spPr>
        <p:txBody>
          <a:bodyPr vert="horz" lIns="91440" tIns="45720" rIns="91440" bIns="45720" rtlCol="0" anchor="b">
            <a:normAutofit/>
          </a:bodyPr>
          <a:lstStyle/>
          <a:p>
            <a:pPr defTabSz="457200">
              <a:spcBef>
                <a:spcPct val="0"/>
              </a:spcBef>
              <a:spcAft>
                <a:spcPts val="600"/>
              </a:spcAft>
            </a:pPr>
            <a:r>
              <a:rPr lang="en-US" sz="2800" b="0" kern="1200" cap="all">
                <a:solidFill>
                  <a:schemeClr val="tx1">
                    <a:lumMod val="75000"/>
                    <a:lumOff val="25000"/>
                  </a:schemeClr>
                </a:solidFill>
                <a:latin typeface="+mj-lt"/>
                <a:ea typeface="+mj-ea"/>
                <a:cs typeface="+mj-cs"/>
              </a:rPr>
              <a:t>RESULTS</a:t>
            </a:r>
          </a:p>
        </p:txBody>
      </p:sp>
      <p:pic>
        <p:nvPicPr>
          <p:cNvPr id="3" name="Picture 2" descr="A screenshot of a computer code&#10;&#10;Description automatically generated">
            <a:extLst>
              <a:ext uri="{FF2B5EF4-FFF2-40B4-BE49-F238E27FC236}">
                <a16:creationId xmlns:a16="http://schemas.microsoft.com/office/drawing/2014/main" id="{BA993562-BBF2-60B5-E00E-8AB3C25EFFFC}"/>
              </a:ext>
            </a:extLst>
          </p:cNvPr>
          <p:cNvPicPr>
            <a:picLocks noChangeAspect="1"/>
          </p:cNvPicPr>
          <p:nvPr/>
        </p:nvPicPr>
        <p:blipFill>
          <a:blip r:embed="rId2"/>
          <a:stretch>
            <a:fillRect/>
          </a:stretch>
        </p:blipFill>
        <p:spPr>
          <a:xfrm>
            <a:off x="581192" y="2352007"/>
            <a:ext cx="11029615" cy="3612200"/>
          </a:xfrm>
          <a:prstGeom prst="rect">
            <a:avLst/>
          </a:prstGeom>
          <a:noFill/>
        </p:spPr>
      </p:pic>
    </p:spTree>
    <p:extLst>
      <p:ext uri="{BB962C8B-B14F-4D97-AF65-F5344CB8AC3E}">
        <p14:creationId xmlns:p14="http://schemas.microsoft.com/office/powerpoint/2010/main" val="209412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D9DAE-D907-47E5-68B2-3AD9714DFE82}"/>
              </a:ext>
            </a:extLst>
          </p:cNvPr>
          <p:cNvPicPr>
            <a:picLocks noChangeAspect="1"/>
          </p:cNvPicPr>
          <p:nvPr/>
        </p:nvPicPr>
        <p:blipFill>
          <a:blip r:embed="rId2"/>
          <a:srcRect/>
          <a:stretch/>
        </p:blipFill>
        <p:spPr>
          <a:xfrm>
            <a:off x="1394831" y="2060304"/>
            <a:ext cx="2777313" cy="3274591"/>
          </a:xfrm>
          <a:prstGeom prst="rect">
            <a:avLst/>
          </a:prstGeom>
        </p:spPr>
      </p:pic>
      <p:pic>
        <p:nvPicPr>
          <p:cNvPr id="5" name="Picture 4">
            <a:extLst>
              <a:ext uri="{FF2B5EF4-FFF2-40B4-BE49-F238E27FC236}">
                <a16:creationId xmlns:a16="http://schemas.microsoft.com/office/drawing/2014/main" id="{DDEB128C-831C-059E-153A-369CC1619941}"/>
              </a:ext>
            </a:extLst>
          </p:cNvPr>
          <p:cNvPicPr>
            <a:picLocks noChangeAspect="1"/>
          </p:cNvPicPr>
          <p:nvPr/>
        </p:nvPicPr>
        <p:blipFill>
          <a:blip r:embed="rId3"/>
          <a:srcRect/>
          <a:stretch/>
        </p:blipFill>
        <p:spPr>
          <a:xfrm>
            <a:off x="8118625" y="2060304"/>
            <a:ext cx="2678544" cy="3274591"/>
          </a:xfrm>
          <a:prstGeom prst="rect">
            <a:avLst/>
          </a:prstGeom>
        </p:spPr>
      </p:pic>
      <p:sp>
        <p:nvSpPr>
          <p:cNvPr id="6" name="TextBox 5">
            <a:extLst>
              <a:ext uri="{FF2B5EF4-FFF2-40B4-BE49-F238E27FC236}">
                <a16:creationId xmlns:a16="http://schemas.microsoft.com/office/drawing/2014/main" id="{08F131E2-FFFC-3950-E655-CADA3C52F177}"/>
              </a:ext>
            </a:extLst>
          </p:cNvPr>
          <p:cNvSpPr txBox="1"/>
          <p:nvPr/>
        </p:nvSpPr>
        <p:spPr>
          <a:xfrm>
            <a:off x="1194955" y="5590308"/>
            <a:ext cx="11242964" cy="523220"/>
          </a:xfrm>
          <a:prstGeom prst="rect">
            <a:avLst/>
          </a:prstGeom>
          <a:noFill/>
        </p:spPr>
        <p:txBody>
          <a:bodyPr wrap="square" rtlCol="0">
            <a:spAutoFit/>
          </a:bodyPr>
          <a:lstStyle/>
          <a:p>
            <a:r>
              <a:rPr lang="en-US" sz="2800" b="1" dirty="0">
                <a:latin typeface="+mj-lt"/>
              </a:rPr>
              <a:t>     Flower Image                                            Encrypted Flower Image</a:t>
            </a:r>
          </a:p>
        </p:txBody>
      </p:sp>
    </p:spTree>
    <p:extLst>
      <p:ext uri="{BB962C8B-B14F-4D97-AF65-F5344CB8AC3E}">
        <p14:creationId xmlns:p14="http://schemas.microsoft.com/office/powerpoint/2010/main" val="3767457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08456" y="490667"/>
            <a:ext cx="11029616" cy="988332"/>
          </a:xfrm>
        </p:spPr>
        <p:txBody>
          <a:bodyPr anchor="b">
            <a:normAutofit/>
          </a:bodyPr>
          <a:lstStyle/>
          <a:p>
            <a:r>
              <a:rPr lang="en-GB" dirty="0"/>
              <a:t>Results</a:t>
            </a:r>
            <a:endParaRPr lang="en-US" dirty="0"/>
          </a:p>
        </p:txBody>
      </p:sp>
      <p:pic>
        <p:nvPicPr>
          <p:cNvPr id="6" name="Picture 5" descr="A hand touching a screen with icons&#10;&#10;Description automatically generated">
            <a:extLst>
              <a:ext uri="{FF2B5EF4-FFF2-40B4-BE49-F238E27FC236}">
                <a16:creationId xmlns:a16="http://schemas.microsoft.com/office/drawing/2014/main" id="{130C95F8-C83C-A4A1-033C-2AC10D14333D}"/>
              </a:ext>
            </a:extLst>
          </p:cNvPr>
          <p:cNvPicPr>
            <a:picLocks noChangeAspect="1"/>
          </p:cNvPicPr>
          <p:nvPr/>
        </p:nvPicPr>
        <p:blipFill rotWithShape="1">
          <a:blip r:embed="rId2"/>
          <a:srcRect r="19571" b="1"/>
          <a:stretch/>
        </p:blipFill>
        <p:spPr>
          <a:xfrm>
            <a:off x="7148946" y="1797626"/>
            <a:ext cx="4389126" cy="3657601"/>
          </a:xfrm>
          <a:prstGeom prst="rect">
            <a:avLst/>
          </a:prstGeom>
          <a:noFill/>
        </p:spPr>
      </p:pic>
      <p:sp>
        <p:nvSpPr>
          <p:cNvPr id="8" name="Content Placeholder 7">
            <a:extLst>
              <a:ext uri="{FF2B5EF4-FFF2-40B4-BE49-F238E27FC236}">
                <a16:creationId xmlns:a16="http://schemas.microsoft.com/office/drawing/2014/main" id="{6FB7CCA9-385E-810D-8898-8EC1AF2F0CCD}"/>
              </a:ext>
            </a:extLst>
          </p:cNvPr>
          <p:cNvSpPr>
            <a:spLocks noGrp="1"/>
          </p:cNvSpPr>
          <p:nvPr>
            <p:ph sz="half" idx="1"/>
          </p:nvPr>
        </p:nvSpPr>
        <p:spPr>
          <a:xfrm>
            <a:off x="508456" y="1498347"/>
            <a:ext cx="6245635" cy="4868986"/>
          </a:xfrm>
        </p:spPr>
        <p:txBody>
          <a:bodyPr>
            <a:normAutofit fontScale="85000" lnSpcReduction="10000"/>
          </a:bodyPr>
          <a:lstStyle/>
          <a:p>
            <a:pPr marL="0" indent="0">
              <a:buNone/>
            </a:pPr>
            <a:r>
              <a:rPr lang="en-US" dirty="0"/>
              <a:t>The results of an online banking project can vary based on the goals, features, and implementation of the project. Here are some potential positive outcomes or results for an online banking system:</a:t>
            </a:r>
          </a:p>
          <a:p>
            <a:pPr>
              <a:buClr>
                <a:schemeClr val="tx1">
                  <a:lumMod val="95000"/>
                  <a:lumOff val="5000"/>
                </a:schemeClr>
              </a:buClr>
              <a:buSzPct val="111000"/>
              <a:buFont typeface="Wingdings" panose="05000000000000000000" pitchFamily="2" charset="2"/>
              <a:buChar char="ü"/>
            </a:pPr>
            <a:r>
              <a:rPr lang="en-US" dirty="0"/>
              <a:t>  Convenience: Users can conveniently access their bank accounts, check balances, and perform transactions from anywhere with internet connectivity.</a:t>
            </a:r>
          </a:p>
          <a:p>
            <a:pPr>
              <a:buClr>
                <a:schemeClr val="tx1">
                  <a:lumMod val="95000"/>
                  <a:lumOff val="5000"/>
                </a:schemeClr>
              </a:buClr>
              <a:buSzPct val="111000"/>
              <a:buFont typeface="Wingdings" panose="05000000000000000000" pitchFamily="2" charset="2"/>
              <a:buChar char="ü"/>
            </a:pPr>
            <a:r>
              <a:rPr lang="en-US" dirty="0"/>
              <a:t>Efficiency: Online banking systems streamline financial processes, reducing the need for physical paperwork and manual transactions.</a:t>
            </a:r>
          </a:p>
          <a:p>
            <a:pPr>
              <a:buClr>
                <a:schemeClr val="tx1">
                  <a:lumMod val="95000"/>
                  <a:lumOff val="5000"/>
                </a:schemeClr>
              </a:buClr>
              <a:buSzPct val="111000"/>
              <a:buFont typeface="Wingdings" panose="05000000000000000000" pitchFamily="2" charset="2"/>
              <a:buChar char="ü"/>
            </a:pPr>
            <a:r>
              <a:rPr lang="en-US" dirty="0"/>
              <a:t>24/7 Accessibility: Users have 24/7 access to their accounts, allowing them to check balances, transfer funds, and pay bills at any time.</a:t>
            </a:r>
          </a:p>
          <a:p>
            <a:pPr>
              <a:buClr>
                <a:schemeClr val="tx1">
                  <a:lumMod val="95000"/>
                  <a:lumOff val="5000"/>
                </a:schemeClr>
              </a:buClr>
              <a:buSzPct val="111000"/>
              <a:buFont typeface="Wingdings" panose="05000000000000000000" pitchFamily="2" charset="2"/>
              <a:buChar char="ü"/>
            </a:pPr>
            <a:r>
              <a:rPr lang="en-US" dirty="0"/>
              <a:t>Transaction History: Users can easily view and track their transaction history, making it simpler to manage finances.</a:t>
            </a:r>
          </a:p>
          <a:p>
            <a:pPr>
              <a:buClr>
                <a:schemeClr val="tx1">
                  <a:lumMod val="95000"/>
                  <a:lumOff val="5000"/>
                </a:schemeClr>
              </a:buClr>
              <a:buSzPct val="111000"/>
              <a:buFont typeface="Wingdings" panose="05000000000000000000" pitchFamily="2" charset="2"/>
              <a:buChar char="ü"/>
            </a:pPr>
            <a:r>
              <a:rPr lang="en-US" dirty="0"/>
              <a:t>Alerts and Notifications: Automated alerts and notifications keep users informed about account activities, helping to prevent fraud or unauthorized transactions.</a:t>
            </a:r>
          </a:p>
          <a:p>
            <a:pPr>
              <a:buClr>
                <a:schemeClr val="tx1">
                  <a:lumMod val="95000"/>
                  <a:lumOff val="5000"/>
                </a:schemeClr>
              </a:buClr>
              <a:buSzPct val="111000"/>
              <a:buFont typeface="Wingdings" panose="05000000000000000000" pitchFamily="2" charset="2"/>
              <a:buChar char="ü"/>
            </a:pPr>
            <a:r>
              <a:rPr lang="en-US" dirty="0"/>
              <a:t>Security Measures: Implementation of robust security measures, such as encryption, two-factor authentication, and secure communication protocols, ensures the safety of user information.</a:t>
            </a:r>
          </a:p>
        </p:txBody>
      </p:sp>
    </p:spTree>
    <p:extLst>
      <p:ext uri="{BB962C8B-B14F-4D97-AF65-F5344CB8AC3E}">
        <p14:creationId xmlns:p14="http://schemas.microsoft.com/office/powerpoint/2010/main" val="331962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B6F12-284B-DE8A-3737-75C0D08947CB}"/>
              </a:ext>
            </a:extLst>
          </p:cNvPr>
          <p:cNvSpPr>
            <a:spLocks noGrp="1"/>
          </p:cNvSpPr>
          <p:nvPr>
            <p:ph sz="half" idx="1"/>
          </p:nvPr>
        </p:nvSpPr>
        <p:spPr>
          <a:xfrm>
            <a:off x="581194" y="1059873"/>
            <a:ext cx="6515797" cy="5288972"/>
          </a:xfrm>
        </p:spPr>
        <p:txBody>
          <a:bodyPr>
            <a:normAutofit fontScale="92500" lnSpcReduction="10000"/>
          </a:bodyPr>
          <a:lstStyle/>
          <a:p>
            <a:pPr>
              <a:buClr>
                <a:schemeClr val="tx1">
                  <a:lumMod val="95000"/>
                  <a:lumOff val="5000"/>
                </a:schemeClr>
              </a:buClr>
              <a:buSzPct val="111000"/>
              <a:buFont typeface="Wingdings" panose="05000000000000000000" pitchFamily="2" charset="2"/>
              <a:buChar char="ü"/>
            </a:pPr>
            <a:r>
              <a:rPr lang="en-US" dirty="0"/>
              <a:t>Bill Payment Services: Online banking often includes features for paying bills electronically, saving time and effort for users.</a:t>
            </a:r>
          </a:p>
          <a:p>
            <a:pPr>
              <a:buClr>
                <a:schemeClr val="tx1">
                  <a:lumMod val="95000"/>
                  <a:lumOff val="5000"/>
                </a:schemeClr>
              </a:buClr>
              <a:buSzPct val="111000"/>
              <a:buFont typeface="Wingdings" panose="05000000000000000000" pitchFamily="2" charset="2"/>
              <a:buChar char="ü"/>
            </a:pPr>
            <a:r>
              <a:rPr lang="en-US" dirty="0"/>
              <a:t>Mobile Banking: Many online banking systems offer mobile apps, providing additional flexibility and convenience for users on the go.</a:t>
            </a:r>
          </a:p>
          <a:p>
            <a:pPr>
              <a:buClr>
                <a:schemeClr val="tx1">
                  <a:lumMod val="95000"/>
                  <a:lumOff val="5000"/>
                </a:schemeClr>
              </a:buClr>
              <a:buSzPct val="111000"/>
              <a:buFont typeface="Wingdings" panose="05000000000000000000" pitchFamily="2" charset="2"/>
              <a:buChar char="ü"/>
            </a:pPr>
            <a:r>
              <a:rPr lang="en-US" dirty="0"/>
              <a:t>User-Friendly Interface: A user-friendly interface enhances the overall user experience, making it easy for customers to navigate and use the online banking platform.</a:t>
            </a:r>
          </a:p>
          <a:p>
            <a:pPr>
              <a:buClr>
                <a:schemeClr val="tx1">
                  <a:lumMod val="95000"/>
                  <a:lumOff val="5000"/>
                </a:schemeClr>
              </a:buClr>
              <a:buSzPct val="111000"/>
              <a:buFont typeface="Wingdings" panose="05000000000000000000" pitchFamily="2" charset="2"/>
              <a:buChar char="ü"/>
            </a:pPr>
            <a:r>
              <a:rPr lang="en-US" dirty="0"/>
              <a:t>Cost-Effective: Online banking reduces the need for physical infrastructure, paperwork, and manual processing, resulting in cost savings for both banks and customers.</a:t>
            </a:r>
          </a:p>
          <a:p>
            <a:pPr>
              <a:buClr>
                <a:schemeClr val="tx1">
                  <a:lumMod val="95000"/>
                  <a:lumOff val="5000"/>
                </a:schemeClr>
              </a:buClr>
              <a:buSzPct val="111000"/>
              <a:buFont typeface="Wingdings" panose="05000000000000000000" pitchFamily="2" charset="2"/>
              <a:buChar char="ü"/>
            </a:pPr>
            <a:r>
              <a:rPr lang="en-US" dirty="0"/>
              <a:t>Improved Customer Service: Online banking platforms often integrate customer support features, allowing users to get assistance or information without visiting a physical branch.</a:t>
            </a:r>
          </a:p>
          <a:p>
            <a:pPr marL="0" indent="0">
              <a:buNone/>
            </a:pPr>
            <a:r>
              <a:rPr lang="en-US" dirty="0"/>
              <a:t>                     It's important to note that the success of an online banking project is also contingent on effective security measures to protect users' sensitive information and financial transactions. The implementation should comply with regulatory standards and industry best practices to ensure the integrity and security of the online banking system. </a:t>
            </a:r>
          </a:p>
        </p:txBody>
      </p:sp>
      <p:pic>
        <p:nvPicPr>
          <p:cNvPr id="5" name="Picture 4">
            <a:extLst>
              <a:ext uri="{FF2B5EF4-FFF2-40B4-BE49-F238E27FC236}">
                <a16:creationId xmlns:a16="http://schemas.microsoft.com/office/drawing/2014/main" id="{71A5DFA1-19E7-D8C1-B0A0-C9FD48095476}"/>
              </a:ext>
            </a:extLst>
          </p:cNvPr>
          <p:cNvPicPr>
            <a:picLocks noChangeAspect="1"/>
          </p:cNvPicPr>
          <p:nvPr/>
        </p:nvPicPr>
        <p:blipFill rotWithShape="1">
          <a:blip r:embed="rId2"/>
          <a:srcRect l="2585" t="1641" r="11159" b="10950"/>
          <a:stretch/>
        </p:blipFill>
        <p:spPr>
          <a:xfrm>
            <a:off x="7221682" y="1485321"/>
            <a:ext cx="4707082" cy="3990687"/>
          </a:xfrm>
          <a:prstGeom prst="rect">
            <a:avLst/>
          </a:prstGeom>
        </p:spPr>
      </p:pic>
    </p:spTree>
    <p:extLst>
      <p:ext uri="{BB962C8B-B14F-4D97-AF65-F5344CB8AC3E}">
        <p14:creationId xmlns:p14="http://schemas.microsoft.com/office/powerpoint/2010/main" val="437883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1188720"/>
          </a:xfrm>
        </p:spPr>
        <p:txBody>
          <a:bodyPr anchor="ctr"/>
          <a:lstStyle/>
          <a:p>
            <a:r>
              <a:rPr lang="en-GB" dirty="0"/>
              <a:t>links</a:t>
            </a:r>
            <a:endParaRPr lang="en-US" dirty="0"/>
          </a:p>
        </p:txBody>
      </p:sp>
      <p:sp>
        <p:nvSpPr>
          <p:cNvPr id="3" name="Content Placeholder 2">
            <a:extLst>
              <a:ext uri="{FF2B5EF4-FFF2-40B4-BE49-F238E27FC236}">
                <a16:creationId xmlns:a16="http://schemas.microsoft.com/office/drawing/2014/main" id="{F42D9D85-47BA-B4A2-80D6-DED6447B0665}"/>
              </a:ext>
            </a:extLst>
          </p:cNvPr>
          <p:cNvSpPr txBox="1">
            <a:spLocks noGrp="1"/>
          </p:cNvSpPr>
          <p:nvPr>
            <p:ph idx="1"/>
          </p:nvPr>
        </p:nvSpPr>
        <p:spPr>
          <a:xfrm>
            <a:off x="1437323" y="2738483"/>
            <a:ext cx="9859941" cy="1192378"/>
          </a:xfrm>
          <a:prstGeom prst="rect">
            <a:avLst/>
          </a:prstGeom>
          <a:noFill/>
        </p:spPr>
        <p:txBody>
          <a:bodyPr wrap="square" rtlCol="0">
            <a:spAutoFit/>
          </a:bodyPr>
          <a:lstStyle/>
          <a:p>
            <a:pPr marL="0" indent="0">
              <a:buNone/>
            </a:pPr>
            <a:r>
              <a:rPr lang="en-US" dirty="0">
                <a:hlinkClick r:id="rId2"/>
              </a:rPr>
              <a:t>https://drive.google.com/file/d/1gb-cdJb6Dc-zti11M9QVdEmTfX0irzQM/view?usp=drivesdk</a:t>
            </a:r>
            <a:endParaRPr lang="en-US" dirty="0"/>
          </a:p>
          <a:p>
            <a:pPr marL="0" indent="0">
              <a:buNone/>
            </a:pPr>
            <a:r>
              <a:rPr lang="en-US" dirty="0">
                <a:hlinkClick r:id="rId3"/>
              </a:rPr>
              <a:t>https://drive.google.com/file/d/1er28ACuTCPVC7WXCI1zCfYpSE_zfi76g/view?usp=drivesdk</a:t>
            </a:r>
            <a:endParaRPr lang="en-US" dirty="0"/>
          </a:p>
          <a:p>
            <a:pPr marL="0" indent="0">
              <a:buNone/>
            </a:pPr>
            <a:endParaRPr lang="en-US" dirty="0"/>
          </a:p>
        </p:txBody>
      </p:sp>
    </p:spTree>
    <p:extLst>
      <p:ext uri="{BB962C8B-B14F-4D97-AF65-F5344CB8AC3E}">
        <p14:creationId xmlns:p14="http://schemas.microsoft.com/office/powerpoint/2010/main" val="958589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5E04-F7D0-5BDE-E6E6-4D45CE899BF8}"/>
              </a:ext>
            </a:extLst>
          </p:cNvPr>
          <p:cNvSpPr>
            <a:spLocks noGrp="1"/>
          </p:cNvSpPr>
          <p:nvPr>
            <p:ph type="title"/>
          </p:nvPr>
        </p:nvSpPr>
        <p:spPr>
          <a:xfrm>
            <a:off x="581192" y="829974"/>
            <a:ext cx="11029616" cy="3515883"/>
          </a:xfrm>
        </p:spPr>
        <p:txBody>
          <a:bodyPr/>
          <a:lstStyle/>
          <a:p>
            <a:pPr algn="ctr"/>
            <a:r>
              <a:rPr lang="en-IN" sz="4400" dirty="0">
                <a:solidFill>
                  <a:schemeClr val="accent1"/>
                </a:solidFill>
              </a:rPr>
              <a:t>HIDING MESSAGE IN AN IMAGE</a:t>
            </a:r>
            <a:br>
              <a:rPr lang="en-IN" dirty="0">
                <a:solidFill>
                  <a:schemeClr val="accent1"/>
                </a:solidFill>
              </a:rPr>
            </a:br>
            <a:r>
              <a:rPr lang="en-IN" sz="2400" dirty="0">
                <a:solidFill>
                  <a:schemeClr val="accent1"/>
                </a:solidFill>
              </a:rPr>
              <a:t>(STAGANOGRAPHY)</a:t>
            </a:r>
          </a:p>
        </p:txBody>
      </p:sp>
    </p:spTree>
    <p:extLst>
      <p:ext uri="{BB962C8B-B14F-4D97-AF65-F5344CB8AC3E}">
        <p14:creationId xmlns:p14="http://schemas.microsoft.com/office/powerpoint/2010/main" val="645446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12365" y="325028"/>
            <a:ext cx="10256526" cy="1701200"/>
          </a:xfrm>
        </p:spPr>
        <p:txBody>
          <a:bodyPr>
            <a:normAutofit/>
          </a:bodyPr>
          <a:lstStyle/>
          <a:p>
            <a:pPr marL="0" indent="0">
              <a:buNone/>
            </a:pPr>
            <a:r>
              <a:rPr lang="en-US" sz="3200" dirty="0">
                <a:latin typeface="+mj-lt"/>
              </a:rPr>
              <a:t>ONLINE BANKING BASED ON STEGNOGRAPHY </a:t>
            </a:r>
          </a:p>
        </p:txBody>
      </p:sp>
      <p:sp>
        <p:nvSpPr>
          <p:cNvPr id="9" name="TextBox 8">
            <a:extLst>
              <a:ext uri="{FF2B5EF4-FFF2-40B4-BE49-F238E27FC236}">
                <a16:creationId xmlns:a16="http://schemas.microsoft.com/office/drawing/2014/main" id="{D6A350AA-A90F-1F29-7521-ADAB05CE2871}"/>
              </a:ext>
            </a:extLst>
          </p:cNvPr>
          <p:cNvSpPr txBox="1"/>
          <p:nvPr/>
        </p:nvSpPr>
        <p:spPr>
          <a:xfrm>
            <a:off x="823480" y="1894069"/>
            <a:ext cx="6094268" cy="3693319"/>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Söhne"/>
              </a:rPr>
              <a:t>In the ever-evolving landscape of digital transactions and financial technologies, the security of online banking systems is of paramount importance. As financial institutions continually strive to enhance the confidentiality and integrity of customer data, innovative approaches are explored to fortify the protection of sensitive information during electronic transactions.</a:t>
            </a:r>
          </a:p>
          <a:p>
            <a:pPr marL="285750" indent="-285750" algn="l">
              <a:buFont typeface="Wingdings" panose="05000000000000000000" pitchFamily="2" charset="2"/>
              <a:buChar char="q"/>
            </a:pPr>
            <a:r>
              <a:rPr lang="en-US" b="0" i="0" dirty="0">
                <a:effectLst/>
                <a:latin typeface="Söhne"/>
              </a:rPr>
              <a:t>Steganography, an ancient art of concealing information within seemingly innocuous carriers, has found application in various domains, including digital communication. This project delves into the exploration of integrating steganography into the realm of online banking, aiming to assess its potential benefits and challenges.</a:t>
            </a:r>
          </a:p>
        </p:txBody>
      </p:sp>
      <p:pic>
        <p:nvPicPr>
          <p:cNvPr id="12" name="Picture 11">
            <a:extLst>
              <a:ext uri="{FF2B5EF4-FFF2-40B4-BE49-F238E27FC236}">
                <a16:creationId xmlns:a16="http://schemas.microsoft.com/office/drawing/2014/main" id="{2EB61BB1-6012-A86D-5235-E8D206FDD631}"/>
              </a:ext>
            </a:extLst>
          </p:cNvPr>
          <p:cNvPicPr>
            <a:picLocks noChangeAspect="1"/>
          </p:cNvPicPr>
          <p:nvPr/>
        </p:nvPicPr>
        <p:blipFill>
          <a:blip r:embed="rId2"/>
          <a:stretch>
            <a:fillRect/>
          </a:stretch>
        </p:blipFill>
        <p:spPr>
          <a:xfrm>
            <a:off x="7128863" y="2053981"/>
            <a:ext cx="4564338" cy="3131083"/>
          </a:xfrm>
          <a:prstGeom prst="rect">
            <a:avLst/>
          </a:prstGeom>
        </p:spPr>
      </p:pic>
    </p:spTree>
    <p:extLst>
      <p:ext uri="{BB962C8B-B14F-4D97-AF65-F5344CB8AC3E}">
        <p14:creationId xmlns:p14="http://schemas.microsoft.com/office/powerpoint/2010/main" val="442835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dirty="0"/>
              <a:t>AGENDA</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89809"/>
            <a:ext cx="6495017" cy="4266815"/>
          </a:xfrm>
        </p:spPr>
        <p:txBody>
          <a:bodyPr/>
          <a:lstStyle/>
          <a:p>
            <a:pPr algn="l" fontAlgn="base">
              <a:buClr>
                <a:schemeClr val="tx1"/>
              </a:buClr>
              <a:buFont typeface="Wingdings" panose="05000000000000000000" pitchFamily="2" charset="2"/>
              <a:buChar char="q"/>
            </a:pPr>
            <a:r>
              <a:rPr lang="en-US" b="0" i="0" dirty="0">
                <a:solidFill>
                  <a:srgbClr val="0A0A23"/>
                </a:solidFill>
                <a:effectLst/>
                <a:latin typeface="Lato" panose="020F0502020204030204" pitchFamily="34" charset="0"/>
              </a:rPr>
              <a:t>Steganography is the art of hiding secret data in plain sight. It sounds kind of counter-intuitive, but you’d be surprised how effective it is.</a:t>
            </a:r>
          </a:p>
          <a:p>
            <a:pPr algn="l" fontAlgn="base">
              <a:buClr>
                <a:schemeClr val="tx1"/>
              </a:buClr>
              <a:buFont typeface="Wingdings" panose="05000000000000000000" pitchFamily="2" charset="2"/>
              <a:buChar char="q"/>
            </a:pPr>
            <a:r>
              <a:rPr lang="en-US" b="0" i="0" dirty="0">
                <a:solidFill>
                  <a:srgbClr val="0A0A23"/>
                </a:solidFill>
                <a:effectLst/>
                <a:latin typeface="Lato" panose="020F0502020204030204" pitchFamily="34" charset="0"/>
              </a:rPr>
              <a:t>Hiding things such as source code, passwords, IP addresses, and other confidential information in pictures, music, or other random files tends to be the last place anyone would think of finding them.</a:t>
            </a:r>
          </a:p>
          <a:p>
            <a:pPr algn="l" fontAlgn="base">
              <a:buClr>
                <a:schemeClr val="tx1"/>
              </a:buClr>
              <a:buFont typeface="Wingdings" panose="05000000000000000000" pitchFamily="2" charset="2"/>
              <a:buChar char="q"/>
            </a:pPr>
            <a:r>
              <a:rPr lang="en-US" b="0" i="0" dirty="0">
                <a:solidFill>
                  <a:srgbClr val="0A0A23"/>
                </a:solidFill>
                <a:effectLst/>
                <a:latin typeface="Lato" panose="020F0502020204030204" pitchFamily="34" charset="0"/>
              </a:rPr>
              <a:t>The primary goal of steganography is to embed secret data within seemingly innocuous files or communication channels. This can include hiding information in images, audio files, video files, or even text.</a:t>
            </a:r>
          </a:p>
        </p:txBody>
      </p:sp>
      <p:pic>
        <p:nvPicPr>
          <p:cNvPr id="5" name="Picture 4">
            <a:extLst>
              <a:ext uri="{FF2B5EF4-FFF2-40B4-BE49-F238E27FC236}">
                <a16:creationId xmlns:a16="http://schemas.microsoft.com/office/drawing/2014/main" id="{B7A112D3-59A3-420E-282C-E419C52041A9}"/>
              </a:ext>
            </a:extLst>
          </p:cNvPr>
          <p:cNvPicPr>
            <a:picLocks noChangeAspect="1"/>
          </p:cNvPicPr>
          <p:nvPr/>
        </p:nvPicPr>
        <p:blipFill>
          <a:blip r:embed="rId2"/>
          <a:stretch>
            <a:fillRect/>
          </a:stretch>
        </p:blipFill>
        <p:spPr>
          <a:xfrm>
            <a:off x="7304808" y="1724891"/>
            <a:ext cx="4655126" cy="3751389"/>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16274" y="421871"/>
            <a:ext cx="11029616" cy="1188720"/>
          </a:xfrm>
        </p:spPr>
        <p:txBody>
          <a:bodyPr anchor="ctr"/>
          <a:lstStyle/>
          <a:p>
            <a:r>
              <a:rPr lang="en-US" dirty="0"/>
              <a:t>PROJECT  OVERVIEW</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46110" y="1610591"/>
            <a:ext cx="6788067" cy="5394344"/>
          </a:xfrm>
        </p:spPr>
        <p:txBody>
          <a:bodyPr>
            <a:normAutofit fontScale="92500" lnSpcReduction="10000"/>
          </a:bodyPr>
          <a:lstStyle/>
          <a:p>
            <a:pPr algn="l">
              <a:buClr>
                <a:schemeClr val="tx1"/>
              </a:buClr>
              <a:buFont typeface="Wingdings" panose="05000000000000000000" pitchFamily="2" charset="2"/>
              <a:buChar char="q"/>
            </a:pPr>
            <a:r>
              <a:rPr lang="en-US" b="0" i="0" dirty="0">
                <a:effectLst/>
                <a:latin typeface="Söhne"/>
              </a:rPr>
              <a:t>In response to the ever-increasing need for robust security measures in online banking, this project explores the integration of steganography as an additional layer of protection. Steganography, the art of concealing information within seemingly innocuous carriers, offers a unique approach to fortifying the confidentiality and integrity of online banking transactions.</a:t>
            </a:r>
          </a:p>
          <a:p>
            <a:pPr algn="l">
              <a:buClr>
                <a:schemeClr val="tx1"/>
              </a:buClr>
              <a:buFont typeface="Wingdings" panose="05000000000000000000" pitchFamily="2" charset="2"/>
              <a:buChar char="q"/>
            </a:pPr>
            <a:r>
              <a:rPr lang="en-US" b="1" i="0" dirty="0">
                <a:effectLst/>
                <a:latin typeface="Söhne"/>
              </a:rPr>
              <a:t>Objectives:</a:t>
            </a:r>
          </a:p>
          <a:p>
            <a:pPr algn="l">
              <a:buClr>
                <a:schemeClr val="tx1">
                  <a:lumMod val="95000"/>
                  <a:lumOff val="5000"/>
                </a:schemeClr>
              </a:buClr>
              <a:buFont typeface="Wingdings" panose="05000000000000000000" pitchFamily="2" charset="2"/>
              <a:buChar char="ü"/>
            </a:pPr>
            <a:r>
              <a:rPr lang="en-US" b="1" i="0" dirty="0">
                <a:effectLst/>
                <a:latin typeface="Söhne"/>
              </a:rPr>
              <a:t> Enhancing Data Confidentiality:</a:t>
            </a:r>
            <a:r>
              <a:rPr lang="en-US" b="0" i="0" dirty="0">
                <a:effectLst/>
                <a:latin typeface="Söhne"/>
              </a:rPr>
              <a:t> Investigate how steganography can be employed to conceal transaction-related data, adding an extra layer of security to sensitive financial information.</a:t>
            </a:r>
          </a:p>
          <a:p>
            <a:pPr>
              <a:buClr>
                <a:schemeClr val="tx1">
                  <a:lumMod val="95000"/>
                  <a:lumOff val="5000"/>
                </a:schemeClr>
              </a:buClr>
              <a:buFont typeface="Wingdings" panose="05000000000000000000" pitchFamily="2" charset="2"/>
              <a:buChar char="ü"/>
            </a:pPr>
            <a:r>
              <a:rPr lang="en-US" b="1" i="0" dirty="0">
                <a:effectLst/>
                <a:latin typeface="Söhne"/>
              </a:rPr>
              <a:t>Exploring Feasibility:</a:t>
            </a:r>
            <a:r>
              <a:rPr lang="en-US" b="0" i="0" dirty="0">
                <a:effectLst/>
                <a:latin typeface="Söhne"/>
              </a:rPr>
              <a:t> Assess the technical feasibility of integrating steganography into existing online banking systems without compromising performance, user experience, or introducing vulnerabilities.</a:t>
            </a:r>
          </a:p>
          <a:p>
            <a:pPr algn="l">
              <a:buClr>
                <a:schemeClr val="tx1">
                  <a:lumMod val="95000"/>
                  <a:lumOff val="5000"/>
                </a:schemeClr>
              </a:buClr>
              <a:buFont typeface="Wingdings" panose="05000000000000000000" pitchFamily="2" charset="2"/>
              <a:buChar char="ü"/>
            </a:pPr>
            <a:r>
              <a:rPr lang="en-US" b="1" i="0" dirty="0">
                <a:effectLst/>
                <a:latin typeface="Söhne"/>
              </a:rPr>
              <a:t>Ethical Considerations: </a:t>
            </a:r>
            <a:r>
              <a:rPr lang="en-US" b="0" i="0" dirty="0">
                <a:effectLst/>
                <a:latin typeface="Söhne"/>
              </a:rPr>
              <a:t>Scrutinize the ethical implications associated with the application of steganography in online banking, emphasizing transparency, user consent, and adherence to legal standards.</a:t>
            </a:r>
            <a:endParaRPr lang="en-US" dirty="0">
              <a:latin typeface="Söhne"/>
            </a:endParaRPr>
          </a:p>
          <a:p>
            <a:pPr algn="l">
              <a:buClr>
                <a:schemeClr val="tx1">
                  <a:lumMod val="95000"/>
                  <a:lumOff val="5000"/>
                </a:schemeClr>
              </a:buClr>
              <a:buFont typeface="Wingdings" panose="05000000000000000000" pitchFamily="2" charset="2"/>
              <a:buChar char="ü"/>
            </a:pPr>
            <a:r>
              <a:rPr lang="en-US" b="1" i="0" dirty="0">
                <a:effectLst/>
                <a:latin typeface="Söhne"/>
              </a:rPr>
              <a:t>Technical Implementation: </a:t>
            </a:r>
            <a:r>
              <a:rPr lang="en-US" b="0" i="0" dirty="0">
                <a:effectLst/>
                <a:latin typeface="Söhne"/>
              </a:rPr>
              <a:t>Assess the technical feasibility of integrating steganographic techniques into existing online banking infrastructures without compromising system integrity or user experience.</a:t>
            </a:r>
          </a:p>
          <a:p>
            <a:pPr>
              <a:buClr>
                <a:schemeClr val="tx1">
                  <a:lumMod val="95000"/>
                  <a:lumOff val="5000"/>
                </a:schemeClr>
              </a:buClr>
              <a:buFont typeface="Wingdings" panose="05000000000000000000" pitchFamily="2" charset="2"/>
              <a:buChar char="ü"/>
            </a:pPr>
            <a:endParaRPr lang="en-US" b="0" i="0" dirty="0">
              <a:effectLst/>
              <a:latin typeface="Söhne"/>
            </a:endParaRPr>
          </a:p>
          <a:p>
            <a:pPr marL="0" indent="0" algn="l">
              <a:buNone/>
            </a:pPr>
            <a:endParaRPr lang="en-US" b="0" i="0" dirty="0">
              <a:effectLst/>
              <a:latin typeface="Söhne"/>
            </a:endParaRPr>
          </a:p>
        </p:txBody>
      </p:sp>
      <p:pic>
        <p:nvPicPr>
          <p:cNvPr id="8" name="Picture 7">
            <a:extLst>
              <a:ext uri="{FF2B5EF4-FFF2-40B4-BE49-F238E27FC236}">
                <a16:creationId xmlns:a16="http://schemas.microsoft.com/office/drawing/2014/main" id="{F6F670B4-9CBF-F89D-463B-A64B749C7CD7}"/>
              </a:ext>
            </a:extLst>
          </p:cNvPr>
          <p:cNvPicPr>
            <a:picLocks noChangeAspect="1"/>
          </p:cNvPicPr>
          <p:nvPr/>
        </p:nvPicPr>
        <p:blipFill>
          <a:blip r:embed="rId2"/>
          <a:stretch>
            <a:fillRect/>
          </a:stretch>
        </p:blipFill>
        <p:spPr>
          <a:xfrm>
            <a:off x="7083706" y="900484"/>
            <a:ext cx="4932348" cy="5717892"/>
          </a:xfrm>
          <a:prstGeom prst="rect">
            <a:avLst/>
          </a:prstGeom>
        </p:spPr>
      </p:pic>
    </p:spTree>
    <p:extLst>
      <p:ext uri="{BB962C8B-B14F-4D97-AF65-F5344CB8AC3E}">
        <p14:creationId xmlns:p14="http://schemas.microsoft.com/office/powerpoint/2010/main" val="58465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US" sz="2800" dirty="0"/>
              <a:t>WHO ARE THE END USERS of this project?</a:t>
            </a:r>
            <a:endParaRPr lang="en-US" dirty="0"/>
          </a:p>
        </p:txBody>
      </p:sp>
      <p:sp>
        <p:nvSpPr>
          <p:cNvPr id="4" name="Rectangle 1">
            <a:extLst>
              <a:ext uri="{FF2B5EF4-FFF2-40B4-BE49-F238E27FC236}">
                <a16:creationId xmlns:a16="http://schemas.microsoft.com/office/drawing/2014/main" id="{8B60B6E1-D70B-7880-EBCF-FE1603840784}"/>
              </a:ext>
            </a:extLst>
          </p:cNvPr>
          <p:cNvSpPr>
            <a:spLocks noGrp="1" noChangeArrowheads="1"/>
          </p:cNvSpPr>
          <p:nvPr>
            <p:ph idx="1"/>
          </p:nvPr>
        </p:nvSpPr>
        <p:spPr bwMode="auto">
          <a:xfrm>
            <a:off x="415901" y="1679170"/>
            <a:ext cx="7686377" cy="566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mn-lt"/>
              </a:rPr>
              <a:t>	</a:t>
            </a:r>
            <a:r>
              <a:rPr kumimoji="0" lang="en-US" altLang="en-US" sz="1800" b="0" i="0" u="none" strike="noStrike" cap="none" normalizeH="0" baseline="0" dirty="0">
                <a:ln>
                  <a:noFill/>
                </a:ln>
                <a:solidFill>
                  <a:srgbClr val="000000"/>
                </a:solidFill>
                <a:effectLst/>
                <a:latin typeface="+mn-lt"/>
              </a:rPr>
              <a:t>The concept of "Online Banking Based on Steganography" involves several stakeholders, each playing a distinct role in the online banking ecosystem. Here are the potential end users and stakeholders: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Bank Customers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Financial Institutions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System Administrators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Regulatory Authorities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Cybersecurity Professionals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Technology Providers</a:t>
            </a:r>
            <a:endParaRPr kumimoji="0" lang="en-US" altLang="en-US" sz="1800" b="0" i="0" u="none" strike="noStrike" cap="none" normalizeH="0" baseline="0" dirty="0">
              <a:ln>
                <a:noFill/>
              </a:ln>
              <a:solidFill>
                <a:srgbClr val="000000"/>
              </a:solidFill>
              <a:effectLst/>
              <a:latin typeface="+mn-lt"/>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rgbClr val="000000"/>
                </a:solidFill>
                <a:effectLst/>
                <a:latin typeface="+mn-lt"/>
              </a:rPr>
              <a:t>Auditors and Compliance Officers</a:t>
            </a:r>
            <a:endParaRPr kumimoji="0" lang="en-US" altLang="en-US" sz="1800" b="0" i="0" u="none" strike="noStrike" cap="none" normalizeH="0" baseline="0" dirty="0">
              <a:ln>
                <a:noFill/>
              </a:ln>
              <a:solidFill>
                <a:srgbClr val="000000"/>
              </a:solidFill>
              <a:effectLst/>
              <a:latin typeface="+mn-l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rgbClr val="000000"/>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rgbClr val="000000"/>
                </a:solidFill>
                <a:latin typeface="+mn-lt"/>
              </a:rPr>
              <a:t>	</a:t>
            </a:r>
            <a:r>
              <a:rPr kumimoji="0" lang="en-US" altLang="en-US" sz="1800" b="0" i="0" u="none" strike="noStrike" cap="none" normalizeH="0" baseline="0" dirty="0">
                <a:ln>
                  <a:noFill/>
                </a:ln>
                <a:solidFill>
                  <a:srgbClr val="000000"/>
                </a:solidFill>
                <a:effectLst/>
                <a:latin typeface="+mn-lt"/>
              </a:rPr>
              <a:t>It's crucial to note that the integration of steganography in online banking raises ethical, legal, and security concerns. The involvement of various stakeholders is necessary to address these concerns and ensure a secure and compliant implementation. Transparency and communication with end users are also critical to maintaining trust in the online banking system.</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AD26ABE-15F0-9912-4CC6-E438A778A634}"/>
              </a:ext>
            </a:extLst>
          </p:cNvPr>
          <p:cNvPicPr>
            <a:picLocks noChangeAspect="1"/>
          </p:cNvPicPr>
          <p:nvPr/>
        </p:nvPicPr>
        <p:blipFill>
          <a:blip r:embed="rId2"/>
          <a:stretch>
            <a:fillRect/>
          </a:stretch>
        </p:blipFill>
        <p:spPr>
          <a:xfrm>
            <a:off x="7384648" y="2356423"/>
            <a:ext cx="4226160" cy="2688569"/>
          </a:xfrm>
          <a:prstGeom prst="rect">
            <a:avLst/>
          </a:prstGeom>
        </p:spPr>
      </p:pic>
    </p:spTree>
    <p:extLst>
      <p:ext uri="{BB962C8B-B14F-4D97-AF65-F5344CB8AC3E}">
        <p14:creationId xmlns:p14="http://schemas.microsoft.com/office/powerpoint/2010/main" val="72854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3" y="729658"/>
            <a:ext cx="11029616" cy="988332"/>
          </a:xfrm>
        </p:spPr>
        <p:txBody>
          <a:bodyPr vert="horz" lIns="91440" tIns="45720" rIns="91440" bIns="45720" rtlCol="0" anchor="b">
            <a:normAutofit/>
          </a:bodyPr>
          <a:lstStyle/>
          <a:p>
            <a:br>
              <a:rPr lang="en-US" b="0" kern="1200" cap="all">
                <a:latin typeface="+mj-lt"/>
                <a:ea typeface="+mj-ea"/>
                <a:cs typeface="+mj-cs"/>
              </a:rPr>
            </a:br>
            <a:r>
              <a:rPr lang="en-US" b="0" kern="1200" cap="all">
                <a:latin typeface="+mj-lt"/>
                <a:ea typeface="+mj-ea"/>
                <a:cs typeface="+mj-cs"/>
              </a:rPr>
              <a:t>YOUR SOLUTION AND ITS VALUE PROPOSITION</a:t>
            </a:r>
          </a:p>
        </p:txBody>
      </p:sp>
      <p:sp>
        <p:nvSpPr>
          <p:cNvPr id="15" name="Content Placeholder 2">
            <a:extLst>
              <a:ext uri="{FF2B5EF4-FFF2-40B4-BE49-F238E27FC236}">
                <a16:creationId xmlns:a16="http://schemas.microsoft.com/office/drawing/2014/main" id="{27EBACB0-5504-CAD6-951C-D14217A08A80}"/>
              </a:ext>
            </a:extLst>
          </p:cNvPr>
          <p:cNvSpPr>
            <a:spLocks noGrp="1"/>
          </p:cNvSpPr>
          <p:nvPr>
            <p:ph sz="half" idx="1"/>
          </p:nvPr>
        </p:nvSpPr>
        <p:spPr>
          <a:xfrm>
            <a:off x="581195" y="1533522"/>
            <a:ext cx="5194767" cy="5023535"/>
          </a:xfrm>
        </p:spPr>
        <p:txBody>
          <a:bodyPr vert="horz" lIns="91440" tIns="45720" rIns="91440" bIns="45720" rtlCol="0" anchor="ctr">
            <a:normAutofit/>
          </a:bodyPr>
          <a:lstStyle/>
          <a:p>
            <a:pPr>
              <a:lnSpc>
                <a:spcPct val="100000"/>
              </a:lnSpc>
              <a:buClr>
                <a:schemeClr val="tx1">
                  <a:lumMod val="95000"/>
                  <a:lumOff val="5000"/>
                </a:schemeClr>
              </a:buClr>
              <a:buSzPct val="100000"/>
              <a:buFont typeface="Wingdings" panose="05000000000000000000" pitchFamily="2" charset="2"/>
              <a:buChar char="q"/>
            </a:pPr>
            <a:r>
              <a:rPr lang="en-US" sz="1800" dirty="0">
                <a:latin typeface="+mj-lt"/>
              </a:rPr>
              <a:t>SOLUTION FOR ONLINE BANKING BASED ON STEGANOGRAPHY</a:t>
            </a:r>
          </a:p>
          <a:p>
            <a:pPr marL="0" indent="0">
              <a:lnSpc>
                <a:spcPct val="100000"/>
              </a:lnSpc>
              <a:buClr>
                <a:schemeClr val="tx1">
                  <a:lumMod val="95000"/>
                  <a:lumOff val="5000"/>
                </a:schemeClr>
              </a:buClr>
              <a:buSzPct val="100000"/>
              <a:buNone/>
            </a:pPr>
            <a:r>
              <a:rPr lang="en-US" sz="1400" b="0" i="0" dirty="0">
                <a:effectLst/>
              </a:rPr>
              <a:t>	Secure Bank </a:t>
            </a:r>
            <a:r>
              <a:rPr lang="en-US" sz="1400" b="0" i="0" dirty="0" err="1">
                <a:effectLst/>
              </a:rPr>
              <a:t>StegoGuard</a:t>
            </a:r>
            <a:r>
              <a:rPr lang="en-US" sz="1400" b="0" i="0" dirty="0">
                <a:effectLst/>
              </a:rPr>
              <a:t> is an advanced security solution designed to enhance the confidentiality and integrity of online banking transactions through the integration of steganography. By concealing transaction-related data within seemingly innocuous digital carriers, </a:t>
            </a:r>
            <a:r>
              <a:rPr lang="en-US" sz="1400" b="0" i="0" dirty="0" err="1">
                <a:effectLst/>
              </a:rPr>
              <a:t>StegoGuard</a:t>
            </a:r>
            <a:r>
              <a:rPr lang="en-US" sz="1400" b="0" i="0" dirty="0">
                <a:effectLst/>
              </a:rPr>
              <a:t> adds an extra layer of protection to sensitive financial information.</a:t>
            </a:r>
          </a:p>
          <a:p>
            <a:pPr>
              <a:lnSpc>
                <a:spcPct val="100000"/>
              </a:lnSpc>
              <a:buClr>
                <a:schemeClr val="tx1">
                  <a:lumMod val="95000"/>
                  <a:lumOff val="5000"/>
                </a:schemeClr>
              </a:buClr>
              <a:buSzPct val="100000"/>
              <a:buFont typeface="Wingdings" panose="05000000000000000000" pitchFamily="2" charset="2"/>
              <a:buChar char="ü"/>
            </a:pPr>
            <a:r>
              <a:rPr lang="en-US" sz="1400" b="1" i="0" dirty="0">
                <a:effectLst/>
              </a:rPr>
              <a:t>Steganographic Transaction Encryption</a:t>
            </a:r>
          </a:p>
          <a:p>
            <a:pPr>
              <a:lnSpc>
                <a:spcPct val="100000"/>
              </a:lnSpc>
              <a:buClr>
                <a:schemeClr val="tx1">
                  <a:lumMod val="95000"/>
                  <a:lumOff val="5000"/>
                </a:schemeClr>
              </a:buClr>
              <a:buSzPct val="100000"/>
              <a:buFont typeface="Wingdings" panose="05000000000000000000" pitchFamily="2" charset="2"/>
              <a:buChar char="ü"/>
            </a:pPr>
            <a:r>
              <a:rPr lang="en-US" sz="1400" b="1" i="0" dirty="0">
                <a:effectLst/>
              </a:rPr>
              <a:t>Dynamic Carrier Selection</a:t>
            </a:r>
            <a:endParaRPr lang="en-US" sz="1400" b="1" dirty="0"/>
          </a:p>
          <a:p>
            <a:pPr>
              <a:lnSpc>
                <a:spcPct val="100000"/>
              </a:lnSpc>
              <a:buClr>
                <a:schemeClr val="tx1">
                  <a:lumMod val="95000"/>
                  <a:lumOff val="5000"/>
                </a:schemeClr>
              </a:buClr>
              <a:buSzPct val="100000"/>
              <a:buFont typeface="Wingdings" panose="05000000000000000000" pitchFamily="2" charset="2"/>
              <a:buChar char="ü"/>
            </a:pPr>
            <a:r>
              <a:rPr lang="en-US" sz="1400" b="1" i="0" dirty="0">
                <a:effectLst/>
              </a:rPr>
              <a:t>User-Friendly Interface</a:t>
            </a:r>
          </a:p>
          <a:p>
            <a:pPr>
              <a:lnSpc>
                <a:spcPct val="100000"/>
              </a:lnSpc>
              <a:buClr>
                <a:schemeClr val="tx1">
                  <a:lumMod val="95000"/>
                  <a:lumOff val="5000"/>
                </a:schemeClr>
              </a:buClr>
              <a:buSzPct val="100000"/>
              <a:buFont typeface="Wingdings" panose="05000000000000000000" pitchFamily="2" charset="2"/>
              <a:buChar char="ü"/>
            </a:pPr>
            <a:r>
              <a:rPr lang="en-US" sz="1400" b="1" i="0" dirty="0">
                <a:effectLst/>
              </a:rPr>
              <a:t>Real-time Threat Monitoring</a:t>
            </a:r>
          </a:p>
          <a:p>
            <a:pPr>
              <a:lnSpc>
                <a:spcPct val="100000"/>
              </a:lnSpc>
              <a:buClr>
                <a:schemeClr val="tx1">
                  <a:lumMod val="95000"/>
                  <a:lumOff val="5000"/>
                </a:schemeClr>
              </a:buClr>
              <a:buSzPct val="100000"/>
              <a:buFont typeface="Wingdings" panose="05000000000000000000" pitchFamily="2" charset="2"/>
              <a:buChar char="ü"/>
            </a:pPr>
            <a:r>
              <a:rPr lang="en-US" sz="1400" b="1" i="0" dirty="0">
                <a:effectLst/>
              </a:rPr>
              <a:t>Regulatory Compliance</a:t>
            </a:r>
            <a:endParaRPr lang="en-US" sz="1400" dirty="0"/>
          </a:p>
        </p:txBody>
      </p:sp>
      <p:sp>
        <p:nvSpPr>
          <p:cNvPr id="5" name="TextBox 4">
            <a:extLst>
              <a:ext uri="{FF2B5EF4-FFF2-40B4-BE49-F238E27FC236}">
                <a16:creationId xmlns:a16="http://schemas.microsoft.com/office/drawing/2014/main" id="{5F7F5039-182C-3D78-101B-58DEEA51BD2B}"/>
              </a:ext>
            </a:extLst>
          </p:cNvPr>
          <p:cNvSpPr txBox="1"/>
          <p:nvPr/>
        </p:nvSpPr>
        <p:spPr>
          <a:xfrm>
            <a:off x="6416039" y="2025571"/>
            <a:ext cx="5194769" cy="4305782"/>
          </a:xfrm>
          <a:prstGeom prst="rect">
            <a:avLst/>
          </a:prstGeom>
        </p:spPr>
        <p:txBody>
          <a:bodyPr vert="horz" lIns="91440" tIns="45720" rIns="91440" bIns="45720" rtlCol="0" anchor="ctr">
            <a:normAutofit/>
          </a:bodyPr>
          <a:lstStyle/>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q"/>
            </a:pPr>
            <a:r>
              <a:rPr lang="en-US" b="0" i="0" dirty="0">
                <a:solidFill>
                  <a:schemeClr val="tx1">
                    <a:lumMod val="75000"/>
                    <a:lumOff val="25000"/>
                  </a:schemeClr>
                </a:solidFill>
                <a:effectLst/>
                <a:latin typeface="+mj-lt"/>
              </a:rPr>
              <a:t>PROPOSITION OF ONLINE BANKING BASED ON STEGANOGRAPHY</a:t>
            </a:r>
          </a:p>
          <a:p>
            <a:pPr defTabSz="457200">
              <a:lnSpc>
                <a:spcPct val="90000"/>
              </a:lnSpc>
              <a:spcBef>
                <a:spcPct val="20000"/>
              </a:spcBef>
              <a:spcAft>
                <a:spcPts val="600"/>
              </a:spcAft>
              <a:buClr>
                <a:schemeClr val="tx1">
                  <a:lumMod val="95000"/>
                  <a:lumOff val="5000"/>
                </a:schemeClr>
              </a:buClr>
              <a:buSzPct val="100000"/>
            </a:pPr>
            <a:r>
              <a:rPr lang="en-US" sz="1400" dirty="0">
                <a:solidFill>
                  <a:schemeClr val="tx1">
                    <a:lumMod val="75000"/>
                    <a:lumOff val="25000"/>
                  </a:schemeClr>
                </a:solidFill>
              </a:rPr>
              <a:t>	</a:t>
            </a:r>
            <a:r>
              <a:rPr lang="en-US" sz="1400" b="0" i="0" dirty="0">
                <a:solidFill>
                  <a:schemeClr val="tx1">
                    <a:lumMod val="75000"/>
                    <a:lumOff val="25000"/>
                  </a:schemeClr>
                </a:solidFill>
                <a:effectLst/>
              </a:rPr>
              <a:t>It's important to note that the implementation of steganography in online banking must be approached with a thorough risk assessment, ethical considerations, and compliance with relevant laws and regulations. This solution is presented hypothetically and should be subject to rigorous testing and validation before real-world deployment.</a:t>
            </a: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endParaRPr lang="en-US" sz="1400" b="0" i="0" dirty="0">
              <a:solidFill>
                <a:schemeClr val="tx1">
                  <a:lumMod val="75000"/>
                  <a:lumOff val="25000"/>
                </a:schemeClr>
              </a:solidFill>
              <a:effectLst/>
            </a:endParaRP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r>
              <a:rPr lang="en-US" sz="1400" b="1" i="0" dirty="0">
                <a:solidFill>
                  <a:schemeClr val="tx1">
                    <a:lumMod val="75000"/>
                    <a:lumOff val="25000"/>
                  </a:schemeClr>
                </a:solidFill>
                <a:effectLst/>
              </a:rPr>
              <a:t>Enhanced Data Confidentiality</a:t>
            </a: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r>
              <a:rPr lang="en-US" sz="1400" b="1" i="0" dirty="0">
                <a:solidFill>
                  <a:schemeClr val="tx1">
                    <a:lumMod val="75000"/>
                    <a:lumOff val="25000"/>
                  </a:schemeClr>
                </a:solidFill>
                <a:effectLst/>
              </a:rPr>
              <a:t>Advanced Security Measures</a:t>
            </a: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r>
              <a:rPr lang="en-US" sz="1400" b="1" i="0" dirty="0">
                <a:solidFill>
                  <a:schemeClr val="tx1">
                    <a:lumMod val="75000"/>
                    <a:lumOff val="25000"/>
                  </a:schemeClr>
                </a:solidFill>
                <a:effectLst/>
              </a:rPr>
              <a:t>User Trust and Confidence</a:t>
            </a:r>
            <a:endParaRPr lang="en-US" sz="1400" b="1" dirty="0">
              <a:solidFill>
                <a:schemeClr val="tx1">
                  <a:lumMod val="75000"/>
                  <a:lumOff val="25000"/>
                </a:schemeClr>
              </a:solidFill>
            </a:endParaRP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r>
              <a:rPr lang="en-US" sz="1400" b="1" i="0" dirty="0">
                <a:solidFill>
                  <a:schemeClr val="tx1">
                    <a:lumMod val="75000"/>
                    <a:lumOff val="25000"/>
                  </a:schemeClr>
                </a:solidFill>
                <a:effectLst/>
              </a:rPr>
              <a:t>Comprehensive Compliance</a:t>
            </a: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r>
              <a:rPr lang="en-US" sz="1400" b="1" i="0" dirty="0">
                <a:solidFill>
                  <a:schemeClr val="tx1">
                    <a:lumMod val="75000"/>
                    <a:lumOff val="25000"/>
                  </a:schemeClr>
                </a:solidFill>
                <a:effectLst/>
              </a:rPr>
              <a:t>Innovation in Online Banking Security</a:t>
            </a:r>
            <a:endParaRPr lang="en-US" sz="1400" dirty="0">
              <a:solidFill>
                <a:schemeClr val="tx1">
                  <a:lumMod val="75000"/>
                  <a:lumOff val="25000"/>
                </a:schemeClr>
              </a:solidFill>
            </a:endParaRPr>
          </a:p>
          <a:p>
            <a:pPr marL="285750" indent="-285750" defTabSz="457200">
              <a:lnSpc>
                <a:spcPct val="90000"/>
              </a:lnSpc>
              <a:spcBef>
                <a:spcPct val="20000"/>
              </a:spcBef>
              <a:spcAft>
                <a:spcPts val="600"/>
              </a:spcAft>
              <a:buClr>
                <a:schemeClr val="tx1">
                  <a:lumMod val="95000"/>
                  <a:lumOff val="5000"/>
                </a:schemeClr>
              </a:buClr>
              <a:buSzPct val="100000"/>
              <a:buFont typeface="Wingdings" panose="05000000000000000000" pitchFamily="2" charset="2"/>
              <a:buChar char="ü"/>
            </a:pPr>
            <a:endParaRPr lang="en-US" sz="1400" dirty="0">
              <a:solidFill>
                <a:schemeClr val="tx1">
                  <a:lumMod val="75000"/>
                  <a:lumOff val="25000"/>
                </a:schemeClr>
              </a:solidFill>
            </a:endParaRPr>
          </a:p>
        </p:txBody>
      </p:sp>
    </p:spTree>
    <p:extLst>
      <p:ext uri="{BB962C8B-B14F-4D97-AF65-F5344CB8AC3E}">
        <p14:creationId xmlns:p14="http://schemas.microsoft.com/office/powerpoint/2010/main" val="207685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3" y="729658"/>
            <a:ext cx="11029616" cy="988332"/>
          </a:xfrm>
        </p:spPr>
        <p:txBody>
          <a:bodyPr anchor="b">
            <a:normAutofit/>
          </a:bodyPr>
          <a:lstStyle/>
          <a:p>
            <a:r>
              <a:rPr lang="en-US" dirty="0"/>
              <a:t>How did you customize the project and make it your own</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sz="half" idx="1"/>
          </p:nvPr>
        </p:nvSpPr>
        <p:spPr>
          <a:xfrm>
            <a:off x="695493" y="966354"/>
            <a:ext cx="5194767" cy="6567055"/>
          </a:xfrm>
        </p:spPr>
        <p:txBody>
          <a:bodyPr anchor="ctr">
            <a:normAutofit/>
          </a:bodyPr>
          <a:lstStyle/>
          <a:p>
            <a:pPr marL="0" indent="0">
              <a:lnSpc>
                <a:spcPct val="100000"/>
              </a:lnSpc>
              <a:buNone/>
            </a:pPr>
            <a:r>
              <a:rPr lang="en-US" sz="1300" b="0" i="0" dirty="0">
                <a:effectLst/>
              </a:rPr>
              <a:t>In creating a hypothetical project for "Online Banking Based on Steganography," the customization can be tailored to meet specific objectives, considerations, and preferences. Here are some aspects you might consider customizing:</a:t>
            </a:r>
          </a:p>
          <a:p>
            <a:pPr>
              <a:lnSpc>
                <a:spcPct val="100000"/>
              </a:lnSpc>
              <a:buClr>
                <a:schemeClr val="tx1">
                  <a:lumMod val="95000"/>
                  <a:lumOff val="5000"/>
                </a:schemeClr>
              </a:buClr>
              <a:buFont typeface="Wingdings" panose="05000000000000000000" pitchFamily="2" charset="2"/>
              <a:buChar char="ü"/>
            </a:pPr>
            <a:r>
              <a:rPr lang="en-US" sz="1300" b="1" i="0" dirty="0">
                <a:effectLst/>
              </a:rPr>
              <a:t> Objectives and Focus</a:t>
            </a:r>
          </a:p>
          <a:p>
            <a:pPr>
              <a:lnSpc>
                <a:spcPct val="100000"/>
              </a:lnSpc>
              <a:buClr>
                <a:schemeClr val="tx1">
                  <a:lumMod val="95000"/>
                  <a:lumOff val="5000"/>
                </a:schemeClr>
              </a:buClr>
              <a:buFont typeface="Wingdings" panose="05000000000000000000" pitchFamily="2" charset="2"/>
              <a:buChar char="ü"/>
            </a:pPr>
            <a:r>
              <a:rPr lang="en-US" sz="1300" b="1" i="0" dirty="0">
                <a:effectLst/>
              </a:rPr>
              <a:t>Technical Details</a:t>
            </a:r>
          </a:p>
          <a:p>
            <a:pPr>
              <a:lnSpc>
                <a:spcPct val="100000"/>
              </a:lnSpc>
              <a:buClr>
                <a:schemeClr val="tx1">
                  <a:lumMod val="95000"/>
                  <a:lumOff val="5000"/>
                </a:schemeClr>
              </a:buClr>
              <a:buFont typeface="Wingdings" panose="05000000000000000000" pitchFamily="2" charset="2"/>
              <a:buChar char="ü"/>
            </a:pPr>
            <a:r>
              <a:rPr lang="en-US" sz="1300" b="1" i="0" dirty="0">
                <a:effectLst/>
              </a:rPr>
              <a:t>Ethical and Legal Considerations</a:t>
            </a:r>
            <a:endParaRPr lang="en-US" sz="1300" b="1" dirty="0"/>
          </a:p>
          <a:p>
            <a:pPr>
              <a:lnSpc>
                <a:spcPct val="100000"/>
              </a:lnSpc>
              <a:buClr>
                <a:schemeClr val="tx1">
                  <a:lumMod val="95000"/>
                  <a:lumOff val="5000"/>
                </a:schemeClr>
              </a:buClr>
              <a:buFont typeface="Wingdings" panose="05000000000000000000" pitchFamily="2" charset="2"/>
              <a:buChar char="ü"/>
            </a:pPr>
            <a:r>
              <a:rPr lang="en-US" sz="1300" b="1" i="0" dirty="0">
                <a:effectLst/>
              </a:rPr>
              <a:t>Security Measures</a:t>
            </a:r>
          </a:p>
          <a:p>
            <a:pPr>
              <a:lnSpc>
                <a:spcPct val="100000"/>
              </a:lnSpc>
              <a:buClr>
                <a:schemeClr val="tx1">
                  <a:lumMod val="95000"/>
                  <a:lumOff val="5000"/>
                </a:schemeClr>
              </a:buClr>
              <a:buFont typeface="Wingdings" panose="05000000000000000000" pitchFamily="2" charset="2"/>
              <a:buChar char="ü"/>
            </a:pPr>
            <a:r>
              <a:rPr lang="en-US" sz="1300" b="1" i="0" dirty="0">
                <a:effectLst/>
              </a:rPr>
              <a:t>User Experienc</a:t>
            </a:r>
            <a:r>
              <a:rPr lang="en-US" sz="1300" b="1" dirty="0"/>
              <a:t>e</a:t>
            </a:r>
          </a:p>
          <a:p>
            <a:pPr>
              <a:lnSpc>
                <a:spcPct val="100000"/>
              </a:lnSpc>
              <a:buClr>
                <a:schemeClr val="tx1">
                  <a:lumMod val="95000"/>
                  <a:lumOff val="5000"/>
                </a:schemeClr>
              </a:buClr>
              <a:buFont typeface="Wingdings" panose="05000000000000000000" pitchFamily="2" charset="2"/>
              <a:buChar char="ü"/>
            </a:pPr>
            <a:r>
              <a:rPr lang="en-US" sz="1300" b="1" i="0" dirty="0">
                <a:effectLst/>
              </a:rPr>
              <a:t>Value Proposition</a:t>
            </a:r>
          </a:p>
          <a:p>
            <a:pPr>
              <a:lnSpc>
                <a:spcPct val="100000"/>
              </a:lnSpc>
              <a:buClr>
                <a:schemeClr val="tx1">
                  <a:lumMod val="95000"/>
                  <a:lumOff val="5000"/>
                </a:schemeClr>
              </a:buClr>
              <a:buFont typeface="Wingdings" panose="05000000000000000000" pitchFamily="2" charset="2"/>
              <a:buChar char="ü"/>
            </a:pPr>
            <a:r>
              <a:rPr lang="en-US" sz="1300" b="1" i="0" dirty="0">
                <a:effectLst/>
              </a:rPr>
              <a:t>Compliance with Industry Standards</a:t>
            </a:r>
            <a:endParaRPr lang="en-US" sz="1300" b="1" dirty="0"/>
          </a:p>
          <a:p>
            <a:pPr>
              <a:lnSpc>
                <a:spcPct val="100000"/>
              </a:lnSpc>
              <a:buClr>
                <a:schemeClr val="tx1">
                  <a:lumMod val="95000"/>
                  <a:lumOff val="5000"/>
                </a:schemeClr>
              </a:buClr>
              <a:buFont typeface="Wingdings" panose="05000000000000000000" pitchFamily="2" charset="2"/>
              <a:buChar char="ü"/>
            </a:pPr>
            <a:r>
              <a:rPr lang="en-US" sz="1300" b="1" i="0" dirty="0">
                <a:effectLst/>
              </a:rPr>
              <a:t>Testing and Validation</a:t>
            </a:r>
          </a:p>
          <a:p>
            <a:pPr marL="0" indent="0">
              <a:lnSpc>
                <a:spcPct val="100000"/>
              </a:lnSpc>
              <a:buClr>
                <a:schemeClr val="tx1">
                  <a:lumMod val="95000"/>
                  <a:lumOff val="5000"/>
                </a:schemeClr>
              </a:buClr>
              <a:buNone/>
            </a:pPr>
            <a:endParaRPr lang="en-US" sz="1300" b="0" i="0" dirty="0">
              <a:effectLst/>
            </a:endParaRPr>
          </a:p>
          <a:p>
            <a:pPr>
              <a:lnSpc>
                <a:spcPct val="100000"/>
              </a:lnSpc>
            </a:pPr>
            <a:endParaRPr lang="en-US" sz="1300" dirty="0"/>
          </a:p>
        </p:txBody>
      </p:sp>
      <p:pic>
        <p:nvPicPr>
          <p:cNvPr id="4" name="Picture 3">
            <a:extLst>
              <a:ext uri="{FF2B5EF4-FFF2-40B4-BE49-F238E27FC236}">
                <a16:creationId xmlns:a16="http://schemas.microsoft.com/office/drawing/2014/main" id="{7E61ECF0-9E65-13FA-CFF0-C680BF51817B}"/>
              </a:ext>
            </a:extLst>
          </p:cNvPr>
          <p:cNvPicPr>
            <a:picLocks noChangeAspect="1"/>
          </p:cNvPicPr>
          <p:nvPr/>
        </p:nvPicPr>
        <p:blipFill>
          <a:blip r:embed="rId2"/>
          <a:stretch>
            <a:fillRect/>
          </a:stretch>
        </p:blipFill>
        <p:spPr>
          <a:xfrm>
            <a:off x="6486398" y="2275609"/>
            <a:ext cx="5122057" cy="3585441"/>
          </a:xfrm>
          <a:prstGeom prst="rect">
            <a:avLst/>
          </a:prstGeom>
          <a:noFill/>
        </p:spPr>
      </p:pic>
    </p:spTree>
    <p:extLst>
      <p:ext uri="{BB962C8B-B14F-4D97-AF65-F5344CB8AC3E}">
        <p14:creationId xmlns:p14="http://schemas.microsoft.com/office/powerpoint/2010/main" val="3657386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nchor="ctr"/>
          <a:lstStyle/>
          <a:p>
            <a:r>
              <a:rPr lang="en-GB"/>
              <a:t>MODELLING</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sz="half" idx="2"/>
          </p:nvPr>
        </p:nvSpPr>
        <p:spPr>
          <a:xfrm>
            <a:off x="456501" y="1669525"/>
            <a:ext cx="7382190" cy="5116010"/>
          </a:xfrm>
        </p:spPr>
        <p:txBody>
          <a:bodyPr>
            <a:normAutofit/>
          </a:bodyPr>
          <a:lstStyle/>
          <a:p>
            <a:pPr marL="0" indent="0">
              <a:buNone/>
            </a:pPr>
            <a:r>
              <a:rPr lang="en-US" b="0" i="0" dirty="0">
                <a:solidFill>
                  <a:srgbClr val="0F0F0F"/>
                </a:solidFill>
                <a:effectLst/>
                <a:latin typeface="Söhne"/>
              </a:rPr>
              <a:t>Modeling a system for online banking based on steganography involves defining the key components, interactions, and processes that make up the solution. Below is a simplified outline of how you might approach the modeling of such a system. Please note that this is a conceptual model, and the actual implementation would require detailed technical specifications and considerations:</a:t>
            </a:r>
          </a:p>
          <a:p>
            <a:pPr>
              <a:buClr>
                <a:schemeClr val="tx1">
                  <a:lumMod val="95000"/>
                  <a:lumOff val="5000"/>
                </a:schemeClr>
              </a:buClr>
              <a:buFont typeface="Wingdings" panose="05000000000000000000" pitchFamily="2" charset="2"/>
              <a:buChar char="ü"/>
            </a:pPr>
            <a:r>
              <a:rPr lang="en-US" b="1" i="0" dirty="0">
                <a:effectLst/>
                <a:latin typeface="Söhne"/>
              </a:rPr>
              <a:t>User Interface (UI</a:t>
            </a:r>
            <a:r>
              <a:rPr lang="en-US" dirty="0">
                <a:solidFill>
                  <a:srgbClr val="0F0F0F"/>
                </a:solidFill>
                <a:latin typeface="Söhne"/>
              </a:rPr>
              <a:t>)</a:t>
            </a:r>
          </a:p>
          <a:p>
            <a:pPr>
              <a:buClr>
                <a:schemeClr val="tx1">
                  <a:lumMod val="95000"/>
                  <a:lumOff val="5000"/>
                </a:schemeClr>
              </a:buClr>
              <a:buFont typeface="Wingdings" panose="05000000000000000000" pitchFamily="2" charset="2"/>
              <a:buChar char="ü"/>
            </a:pPr>
            <a:r>
              <a:rPr lang="en-US" b="1" i="0" dirty="0">
                <a:effectLst/>
                <a:latin typeface="Söhne"/>
              </a:rPr>
              <a:t>Transaction Module</a:t>
            </a:r>
            <a:endParaRPr lang="en-US" b="1" i="0" dirty="0">
              <a:solidFill>
                <a:srgbClr val="0F0F0F"/>
              </a:solidFill>
              <a:effectLst/>
              <a:latin typeface="Söhne"/>
            </a:endParaRPr>
          </a:p>
          <a:p>
            <a:pPr>
              <a:buClr>
                <a:schemeClr val="tx1">
                  <a:lumMod val="95000"/>
                  <a:lumOff val="5000"/>
                </a:schemeClr>
              </a:buClr>
              <a:buFont typeface="Wingdings" panose="05000000000000000000" pitchFamily="2" charset="2"/>
              <a:buChar char="ü"/>
            </a:pPr>
            <a:r>
              <a:rPr lang="en-US" b="1" i="0" dirty="0">
                <a:effectLst/>
                <a:latin typeface="Söhne"/>
              </a:rPr>
              <a:t>Steganographic Engine</a:t>
            </a:r>
            <a:endParaRPr lang="en-US" b="1" dirty="0">
              <a:solidFill>
                <a:srgbClr val="0F0F0F"/>
              </a:solidFill>
              <a:latin typeface="Söhne"/>
            </a:endParaRPr>
          </a:p>
          <a:p>
            <a:pPr>
              <a:buClr>
                <a:schemeClr val="tx1">
                  <a:lumMod val="95000"/>
                  <a:lumOff val="5000"/>
                </a:schemeClr>
              </a:buClr>
              <a:buFont typeface="Wingdings" panose="05000000000000000000" pitchFamily="2" charset="2"/>
              <a:buChar char="ü"/>
            </a:pPr>
            <a:r>
              <a:rPr lang="en-US" b="1" i="0" dirty="0">
                <a:effectLst/>
                <a:latin typeface="Söhne"/>
              </a:rPr>
              <a:t>Encryption Modul</a:t>
            </a:r>
            <a:r>
              <a:rPr lang="en-US" b="1" i="0" dirty="0">
                <a:solidFill>
                  <a:srgbClr val="0F0F0F"/>
                </a:solidFill>
                <a:effectLst/>
                <a:latin typeface="Söhne"/>
              </a:rPr>
              <a:t>e</a:t>
            </a:r>
          </a:p>
          <a:p>
            <a:pPr>
              <a:buClr>
                <a:schemeClr val="tx1">
                  <a:lumMod val="95000"/>
                  <a:lumOff val="5000"/>
                </a:schemeClr>
              </a:buClr>
              <a:buFont typeface="Wingdings" panose="05000000000000000000" pitchFamily="2" charset="2"/>
              <a:buChar char="ü"/>
            </a:pPr>
            <a:r>
              <a:rPr lang="en-US" b="1" i="0" dirty="0">
                <a:effectLst/>
                <a:latin typeface="Söhne"/>
              </a:rPr>
              <a:t>Communication Laye</a:t>
            </a:r>
            <a:r>
              <a:rPr lang="en-US" b="1" i="0" dirty="0">
                <a:solidFill>
                  <a:srgbClr val="0F0F0F"/>
                </a:solidFill>
                <a:effectLst/>
                <a:latin typeface="Söhne"/>
              </a:rPr>
              <a:t>r</a:t>
            </a:r>
          </a:p>
          <a:p>
            <a:pPr>
              <a:buClr>
                <a:schemeClr val="tx1">
                  <a:lumMod val="95000"/>
                  <a:lumOff val="5000"/>
                </a:schemeClr>
              </a:buClr>
              <a:buFont typeface="Wingdings" panose="05000000000000000000" pitchFamily="2" charset="2"/>
              <a:buChar char="ü"/>
            </a:pPr>
            <a:r>
              <a:rPr lang="en-US" b="1" i="0" dirty="0">
                <a:effectLst/>
                <a:latin typeface="Söhne"/>
              </a:rPr>
              <a:t>Authentication and Authorization</a:t>
            </a:r>
          </a:p>
          <a:p>
            <a:pPr>
              <a:buClr>
                <a:schemeClr val="tx1">
                  <a:lumMod val="95000"/>
                  <a:lumOff val="5000"/>
                </a:schemeClr>
              </a:buClr>
              <a:buFont typeface="Wingdings" panose="05000000000000000000" pitchFamily="2" charset="2"/>
              <a:buChar char="ü"/>
            </a:pPr>
            <a:r>
              <a:rPr lang="en-US" b="1" i="0" dirty="0">
                <a:effectLst/>
                <a:latin typeface="Söhne"/>
              </a:rPr>
              <a:t>Backend Server</a:t>
            </a:r>
          </a:p>
          <a:p>
            <a:pPr>
              <a:buClr>
                <a:schemeClr val="tx1">
                  <a:lumMod val="95000"/>
                  <a:lumOff val="5000"/>
                </a:schemeClr>
              </a:buClr>
              <a:buFont typeface="Wingdings" panose="05000000000000000000" pitchFamily="2" charset="2"/>
              <a:buChar char="ü"/>
            </a:pPr>
            <a:r>
              <a:rPr lang="en-US" b="1" i="0" dirty="0">
                <a:effectLst/>
                <a:latin typeface="Söhne"/>
              </a:rPr>
              <a:t>Databas</a:t>
            </a:r>
            <a:r>
              <a:rPr lang="en-US" b="1" dirty="0">
                <a:latin typeface="Söhne"/>
              </a:rPr>
              <a:t>e</a:t>
            </a:r>
            <a:endParaRPr lang="en-US" dirty="0"/>
          </a:p>
        </p:txBody>
      </p:sp>
      <p:sp>
        <p:nvSpPr>
          <p:cNvPr id="6" name="Content Placeholder 5">
            <a:extLst>
              <a:ext uri="{FF2B5EF4-FFF2-40B4-BE49-F238E27FC236}">
                <a16:creationId xmlns:a16="http://schemas.microsoft.com/office/drawing/2014/main" id="{79D8F7F6-0A13-DA5F-FF97-2303659AC245}"/>
              </a:ext>
            </a:extLst>
          </p:cNvPr>
          <p:cNvSpPr>
            <a:spLocks noGrp="1"/>
          </p:cNvSpPr>
          <p:nvPr>
            <p:ph sz="quarter" idx="4"/>
          </p:nvPr>
        </p:nvSpPr>
        <p:spPr/>
        <p:txBody>
          <a:bodyPr/>
          <a:lstStyle/>
          <a:p>
            <a:pPr>
              <a:buClr>
                <a:schemeClr val="tx1">
                  <a:lumMod val="95000"/>
                  <a:lumOff val="5000"/>
                </a:schemeClr>
              </a:buClr>
              <a:buFont typeface="Wingdings" panose="05000000000000000000" pitchFamily="2" charset="2"/>
              <a:buChar char="ü"/>
            </a:pPr>
            <a:endParaRPr lang="en-US" b="1" i="0">
              <a:effectLst/>
              <a:latin typeface="Söhne"/>
            </a:endParaRPr>
          </a:p>
          <a:p>
            <a:pPr marL="0" indent="0">
              <a:buClr>
                <a:schemeClr val="tx1">
                  <a:lumMod val="95000"/>
                  <a:lumOff val="5000"/>
                </a:schemeClr>
              </a:buClr>
              <a:buNone/>
            </a:pPr>
            <a:endParaRPr lang="en-US" dirty="0"/>
          </a:p>
        </p:txBody>
      </p:sp>
      <p:pic>
        <p:nvPicPr>
          <p:cNvPr id="4" name="Picture 3">
            <a:extLst>
              <a:ext uri="{FF2B5EF4-FFF2-40B4-BE49-F238E27FC236}">
                <a16:creationId xmlns:a16="http://schemas.microsoft.com/office/drawing/2014/main" id="{5ED349D4-319D-F58E-1F53-3CDAB7A00B83}"/>
              </a:ext>
            </a:extLst>
          </p:cNvPr>
          <p:cNvPicPr>
            <a:picLocks noChangeAspect="1"/>
          </p:cNvPicPr>
          <p:nvPr/>
        </p:nvPicPr>
        <p:blipFill>
          <a:blip r:embed="rId2"/>
          <a:stretch>
            <a:fillRect/>
          </a:stretch>
        </p:blipFill>
        <p:spPr>
          <a:xfrm>
            <a:off x="6759562" y="2657858"/>
            <a:ext cx="4462620" cy="3672890"/>
          </a:xfrm>
          <a:prstGeom prst="rect">
            <a:avLst/>
          </a:prstGeom>
        </p:spPr>
      </p:pic>
    </p:spTree>
    <p:extLst>
      <p:ext uri="{BB962C8B-B14F-4D97-AF65-F5344CB8AC3E}">
        <p14:creationId xmlns:p14="http://schemas.microsoft.com/office/powerpoint/2010/main" val="3184081554"/>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583</TotalTime>
  <Words>1476</Words>
  <Application>Microsoft Office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Franklin Gothic Book</vt:lpstr>
      <vt:lpstr>Franklin Gothic Demi</vt:lpstr>
      <vt:lpstr>Lato</vt:lpstr>
      <vt:lpstr>Söhne</vt:lpstr>
      <vt:lpstr>Times New Roman</vt:lpstr>
      <vt:lpstr>Wingdings</vt:lpstr>
      <vt:lpstr>Wingdings 2</vt:lpstr>
      <vt:lpstr>DividendVTI</vt:lpstr>
      <vt:lpstr>Student Details</vt:lpstr>
      <vt:lpstr>HIDING MESSAGE IN AN IMAGE (STAGANOGRAPHY)</vt:lpstr>
      <vt:lpstr>PowerPoint Presentation</vt:lpstr>
      <vt:lpstr>AGENDA</vt:lpstr>
      <vt:lpstr>PROJECT  OVERVIEW</vt:lpstr>
      <vt:lpstr>WHO ARE THE END USERS of this project?</vt:lpstr>
      <vt:lpstr> YOUR SOLUTION AND ITS VALUE PROPOSITION</vt:lpstr>
      <vt:lpstr>How did you customize the project and make it your own</vt:lpstr>
      <vt:lpstr>MODELLING</vt:lpstr>
      <vt:lpstr>PowerPoint Presentation</vt:lpstr>
      <vt:lpstr>PowerPoint Presentation</vt:lpstr>
      <vt:lpstr>PowerPoint Presentation</vt:lpstr>
      <vt:lpstr>PowerPoint Presentation</vt:lpstr>
      <vt:lpstr>Results</vt:lpstr>
      <vt:lpstr>PowerPoint Presentation</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Ravi Saale</cp:lastModifiedBy>
  <cp:revision>6</cp:revision>
  <dcterms:created xsi:type="dcterms:W3CDTF">2021-05-26T16:50:10Z</dcterms:created>
  <dcterms:modified xsi:type="dcterms:W3CDTF">2023-11-21T11:08:09Z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